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49"/>
  </p:notesMasterIdLst>
  <p:sldIdLst>
    <p:sldId id="276" r:id="rId2"/>
    <p:sldId id="422" r:id="rId3"/>
    <p:sldId id="432" r:id="rId4"/>
    <p:sldId id="420" r:id="rId5"/>
    <p:sldId id="419" r:id="rId6"/>
    <p:sldId id="421" r:id="rId7"/>
    <p:sldId id="433" r:id="rId8"/>
    <p:sldId id="454" r:id="rId9"/>
    <p:sldId id="452" r:id="rId10"/>
    <p:sldId id="416" r:id="rId11"/>
    <p:sldId id="418" r:id="rId12"/>
    <p:sldId id="434" r:id="rId13"/>
    <p:sldId id="423" r:id="rId14"/>
    <p:sldId id="424" r:id="rId15"/>
    <p:sldId id="425" r:id="rId16"/>
    <p:sldId id="426" r:id="rId17"/>
    <p:sldId id="427" r:id="rId18"/>
    <p:sldId id="455" r:id="rId19"/>
    <p:sldId id="457" r:id="rId20"/>
    <p:sldId id="458" r:id="rId21"/>
    <p:sldId id="459" r:id="rId22"/>
    <p:sldId id="429" r:id="rId23"/>
    <p:sldId id="430" r:id="rId24"/>
    <p:sldId id="431" r:id="rId25"/>
    <p:sldId id="466" r:id="rId26"/>
    <p:sldId id="435" r:id="rId27"/>
    <p:sldId id="436" r:id="rId28"/>
    <p:sldId id="437" r:id="rId29"/>
    <p:sldId id="438" r:id="rId30"/>
    <p:sldId id="439" r:id="rId31"/>
    <p:sldId id="440" r:id="rId32"/>
    <p:sldId id="441" r:id="rId33"/>
    <p:sldId id="442" r:id="rId34"/>
    <p:sldId id="443" r:id="rId35"/>
    <p:sldId id="444" r:id="rId36"/>
    <p:sldId id="445" r:id="rId37"/>
    <p:sldId id="447" r:id="rId38"/>
    <p:sldId id="448" r:id="rId39"/>
    <p:sldId id="449" r:id="rId40"/>
    <p:sldId id="461" r:id="rId41"/>
    <p:sldId id="462" r:id="rId42"/>
    <p:sldId id="460" r:id="rId43"/>
    <p:sldId id="463" r:id="rId44"/>
    <p:sldId id="464" r:id="rId45"/>
    <p:sldId id="465" r:id="rId46"/>
    <p:sldId id="446" r:id="rId47"/>
    <p:sldId id="406" r:id="rId4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1BB6DF6F-CEED-02E8-ADDC-33E6F5DEEA91}" name="Ji Yi" initials="JY" userId="38a9404f68200cdc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A0ABB"/>
    <a:srgbClr val="0432FF"/>
    <a:srgbClr val="D883FF"/>
    <a:srgbClr val="9437FF"/>
    <a:srgbClr val="660066"/>
    <a:srgbClr val="21D52A"/>
    <a:srgbClr val="F3F3F3"/>
    <a:srgbClr val="02F419"/>
    <a:srgbClr val="CC04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696" autoAdjust="0"/>
    <p:restoredTop sz="87515" autoAdjust="0"/>
  </p:normalViewPr>
  <p:slideViewPr>
    <p:cSldViewPr snapToGrid="0">
      <p:cViewPr varScale="1">
        <p:scale>
          <a:sx n="128" d="100"/>
          <a:sy n="128" d="100"/>
        </p:scale>
        <p:origin x="124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microsoft.com/office/2018/10/relationships/authors" Target="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075839-F886-4187-9646-C8E7FDDBF258}" type="datetimeFigureOut">
              <a:rPr lang="en-US" smtClean="0"/>
              <a:t>7/29/22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3937B0-1FB6-4CB9-8446-DBF708942E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1133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3937B0-1FB6-4CB9-8446-DBF708942E9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564318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3937B0-1FB6-4CB9-8446-DBF708942E9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651938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3937B0-1FB6-4CB9-8446-DBF708942E9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750771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3937B0-1FB6-4CB9-8446-DBF708942E9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565227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3937B0-1FB6-4CB9-8446-DBF708942E9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534804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3937B0-1FB6-4CB9-8446-DBF708942E9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44389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3937B0-1FB6-4CB9-8446-DBF708942E9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02701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3937B0-1FB6-4CB9-8446-DBF708942E9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908656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3937B0-1FB6-4CB9-8446-DBF708942E9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504441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3937B0-1FB6-4CB9-8446-DBF708942E9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9653068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3937B0-1FB6-4CB9-8446-DBF708942E9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038449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3937B0-1FB6-4CB9-8446-DBF708942E9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0727284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3937B0-1FB6-4CB9-8446-DBF708942E9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1957987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3937B0-1FB6-4CB9-8446-DBF708942E9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6721050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3937B0-1FB6-4CB9-8446-DBF708942E9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235890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3937B0-1FB6-4CB9-8446-DBF708942E9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6669708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3937B0-1FB6-4CB9-8446-DBF708942E9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3263448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3937B0-1FB6-4CB9-8446-DBF708942E9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2329449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3937B0-1FB6-4CB9-8446-DBF708942E9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4348241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3937B0-1FB6-4CB9-8446-DBF708942E9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0437008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3937B0-1FB6-4CB9-8446-DBF708942E9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5913923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3937B0-1FB6-4CB9-8446-DBF708942E9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170495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3937B0-1FB6-4CB9-8446-DBF708942E9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3412031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3937B0-1FB6-4CB9-8446-DBF708942E9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4594994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3937B0-1FB6-4CB9-8446-DBF708942E9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9626555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3937B0-1FB6-4CB9-8446-DBF708942E9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721133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3937B0-1FB6-4CB9-8446-DBF708942E9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127556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3937B0-1FB6-4CB9-8446-DBF708942E9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4152683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3937B0-1FB6-4CB9-8446-DBF708942E9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24584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3937B0-1FB6-4CB9-8446-DBF708942E9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0755874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3937B0-1FB6-4CB9-8446-DBF708942E9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8326849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3937B0-1FB6-4CB9-8446-DBF708942E9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931565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3937B0-1FB6-4CB9-8446-DBF708942E9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777610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3937B0-1FB6-4CB9-8446-DBF708942E9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710389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3937B0-1FB6-4CB9-8446-DBF708942E9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718485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3937B0-1FB6-4CB9-8446-DBF708942E9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855122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3937B0-1FB6-4CB9-8446-DBF708942E9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530172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3937B0-1FB6-4CB9-8446-DBF708942E9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070832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34E039-8728-4D02-94E8-2885E369AEEA}" type="datetime1">
              <a:rPr lang="en-US" smtClean="0"/>
              <a:t>7/29/22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436B49-3D95-41E5-A737-E7601C9511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4821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EBFAF3-71C0-4F24-A6A1-A3C7271696E8}" type="datetime1">
              <a:rPr lang="en-US" smtClean="0"/>
              <a:t>7/29/22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436B49-3D95-41E5-A737-E7601C9511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4477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9F68C-F6B2-4A25-9C3E-F1043DAD57F7}" type="datetime1">
              <a:rPr lang="en-US" smtClean="0"/>
              <a:t>7/29/22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436B49-3D95-41E5-A737-E7601C9511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2088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EF9D8-D2DC-4614-9210-ECAF056951CC}" type="datetime1">
              <a:rPr lang="en-US" smtClean="0"/>
              <a:t>7/29/22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436B49-3D95-41E5-A737-E7601C9511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7138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B843D7-108C-4ADE-BBCC-226985816300}" type="datetime1">
              <a:rPr lang="en-US" smtClean="0"/>
              <a:t>7/29/22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436B49-3D95-41E5-A737-E7601C9511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7754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B2DC1-533D-4387-AC83-48FA792A48FA}" type="datetime1">
              <a:rPr lang="en-US" smtClean="0"/>
              <a:t>7/29/22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436B49-3D95-41E5-A737-E7601C9511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698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A4AF4-2987-4D7B-8D13-DD1B7790B694}" type="datetime1">
              <a:rPr lang="en-US" smtClean="0"/>
              <a:t>7/29/22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436B49-3D95-41E5-A737-E7601C9511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9221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668B7-978D-4467-B84C-68CE5A8A4584}" type="datetime1">
              <a:rPr lang="en-US" smtClean="0"/>
              <a:t>7/29/22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436B49-3D95-41E5-A737-E7601C9511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7554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16735-5E9A-48E9-B14D-B6112BC18411}" type="datetime1">
              <a:rPr lang="en-US" smtClean="0"/>
              <a:t>7/29/22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436B49-3D95-41E5-A737-E7601C9511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7443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E638C-3841-4325-B0E2-47347C5D990E}" type="datetime1">
              <a:rPr lang="en-US" smtClean="0"/>
              <a:t>7/29/22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436B49-3D95-41E5-A737-E7601C9511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6960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4C1AB-38DF-439D-ADE5-AED6D3A0103F}" type="datetime1">
              <a:rPr lang="en-US" smtClean="0"/>
              <a:t>7/29/22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436B49-3D95-41E5-A737-E7601C9511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14004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59E2A5-96C9-493E-9346-3D3F49C94DC6}" type="datetime1">
              <a:rPr lang="en-US" smtClean="0"/>
              <a:t>7/29/22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436B49-3D95-41E5-A737-E7601C9511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4022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indico.cern.ch/event/1055111/timetable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8.png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cmchandbook.net/HandbookChapter5.pdf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29.png"/><Relationship Id="rId4" Type="http://schemas.openxmlformats.org/officeDocument/2006/relationships/image" Target="../media/image30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emcee.readthedocs.io/en/stable/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emcee.readthedocs.io/en/v2.2.1/user/pt/" TargetMode="External"/><Relationship Id="rId4" Type="http://schemas.openxmlformats.org/officeDocument/2006/relationships/hyperlink" Target="https://arxiv.org/pdf/1202.3665.pdf" TargetMode="External"/></Relationships>
</file>

<file path=ppt/slides/_rels/slide22.xml.rels><?xml version="1.0" encoding="UTF-8" standalone="yes"?>
<Relationships xmlns="http://schemas.openxmlformats.org/package/2006/relationships"><Relationship Id="rId7" Type="http://schemas.openxmlformats.org/officeDocument/2006/relationships/image" Target="../media/image29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1.png"/><Relationship Id="rId5" Type="http://schemas.openxmlformats.org/officeDocument/2006/relationships/image" Target="../media/image280.png"/><Relationship Id="rId4" Type="http://schemas.openxmlformats.org/officeDocument/2006/relationships/image" Target="../media/image27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32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7" Type="http://schemas.openxmlformats.org/officeDocument/2006/relationships/image" Target="../media/image50.png"/><Relationship Id="rId12" Type="http://schemas.openxmlformats.org/officeDocument/2006/relationships/image" Target="../media/image5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11" Type="http://schemas.openxmlformats.org/officeDocument/2006/relationships/image" Target="../media/image54.png"/><Relationship Id="rId5" Type="http://schemas.openxmlformats.org/officeDocument/2006/relationships/image" Target="../media/image32.png"/><Relationship Id="rId10" Type="http://schemas.openxmlformats.org/officeDocument/2006/relationships/image" Target="../media/image53.png"/><Relationship Id="rId4" Type="http://schemas.openxmlformats.org/officeDocument/2006/relationships/image" Target="../media/image48.png"/><Relationship Id="rId9" Type="http://schemas.openxmlformats.org/officeDocument/2006/relationships/image" Target="../media/image52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5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11" Type="http://schemas.openxmlformats.org/officeDocument/2006/relationships/image" Target="../media/image64.png"/><Relationship Id="rId5" Type="http://schemas.openxmlformats.org/officeDocument/2006/relationships/image" Target="../media/image59.png"/><Relationship Id="rId10" Type="http://schemas.openxmlformats.org/officeDocument/2006/relationships/image" Target="../media/image63.png"/><Relationship Id="rId4" Type="http://schemas.openxmlformats.org/officeDocument/2006/relationships/image" Target="../media/image58.png"/><Relationship Id="rId9" Type="http://schemas.openxmlformats.org/officeDocument/2006/relationships/image" Target="../media/image62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74.png"/><Relationship Id="rId3" Type="http://schemas.openxmlformats.org/officeDocument/2006/relationships/image" Target="../media/image41.png"/><Relationship Id="rId7" Type="http://schemas.openxmlformats.org/officeDocument/2006/relationships/image" Target="../media/image46.png"/><Relationship Id="rId12" Type="http://schemas.openxmlformats.org/officeDocument/2006/relationships/image" Target="../media/image7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11" Type="http://schemas.openxmlformats.org/officeDocument/2006/relationships/image" Target="../media/image72.png"/><Relationship Id="rId5" Type="http://schemas.openxmlformats.org/officeDocument/2006/relationships/image" Target="../media/image44.png"/><Relationship Id="rId10" Type="http://schemas.openxmlformats.org/officeDocument/2006/relationships/image" Target="../media/image71.png"/><Relationship Id="rId4" Type="http://schemas.openxmlformats.org/officeDocument/2006/relationships/image" Target="../media/image43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57.png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9" Type="http://schemas.openxmlformats.org/officeDocument/2006/relationships/image" Target="../media/image80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57.png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10" Type="http://schemas.openxmlformats.org/officeDocument/2006/relationships/image" Target="../media/image82.png"/><Relationship Id="rId9" Type="http://schemas.openxmlformats.org/officeDocument/2006/relationships/image" Target="../media/image8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7" Type="http://schemas.openxmlformats.org/officeDocument/2006/relationships/image" Target="../media/image8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9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3.png"/><Relationship Id="rId4" Type="http://schemas.openxmlformats.org/officeDocument/2006/relationships/image" Target="../media/image67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13" Type="http://schemas.openxmlformats.org/officeDocument/2006/relationships/image" Target="../media/image104.png"/><Relationship Id="rId18" Type="http://schemas.openxmlformats.org/officeDocument/2006/relationships/image" Target="../media/image109.png"/><Relationship Id="rId3" Type="http://schemas.openxmlformats.org/officeDocument/2006/relationships/image" Target="../media/image94.png"/><Relationship Id="rId7" Type="http://schemas.openxmlformats.org/officeDocument/2006/relationships/image" Target="../media/image98.png"/><Relationship Id="rId12" Type="http://schemas.openxmlformats.org/officeDocument/2006/relationships/image" Target="../media/image103.png"/><Relationship Id="rId17" Type="http://schemas.openxmlformats.org/officeDocument/2006/relationships/image" Target="../media/image108.png"/><Relationship Id="rId2" Type="http://schemas.openxmlformats.org/officeDocument/2006/relationships/notesSlide" Target="../notesSlides/notesSlide34.xml"/><Relationship Id="rId16" Type="http://schemas.openxmlformats.org/officeDocument/2006/relationships/image" Target="../media/image10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7.png"/><Relationship Id="rId11" Type="http://schemas.openxmlformats.org/officeDocument/2006/relationships/image" Target="../media/image102.png"/><Relationship Id="rId5" Type="http://schemas.openxmlformats.org/officeDocument/2006/relationships/image" Target="../media/image96.png"/><Relationship Id="rId15" Type="http://schemas.openxmlformats.org/officeDocument/2006/relationships/image" Target="../media/image106.png"/><Relationship Id="rId10" Type="http://schemas.openxmlformats.org/officeDocument/2006/relationships/image" Target="../media/image101.png"/><Relationship Id="rId19" Type="http://schemas.openxmlformats.org/officeDocument/2006/relationships/image" Target="../media/image110.png"/><Relationship Id="rId4" Type="http://schemas.openxmlformats.org/officeDocument/2006/relationships/image" Target="../media/image95.png"/><Relationship Id="rId9" Type="http://schemas.openxmlformats.org/officeDocument/2006/relationships/image" Target="../media/image100.png"/><Relationship Id="rId14" Type="http://schemas.openxmlformats.org/officeDocument/2006/relationships/image" Target="../media/image105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13" Type="http://schemas.openxmlformats.org/officeDocument/2006/relationships/image" Target="../media/image122.png"/><Relationship Id="rId3" Type="http://schemas.openxmlformats.org/officeDocument/2006/relationships/image" Target="../media/image112.png"/><Relationship Id="rId7" Type="http://schemas.openxmlformats.org/officeDocument/2006/relationships/image" Target="../media/image116.png"/><Relationship Id="rId12" Type="http://schemas.openxmlformats.org/officeDocument/2006/relationships/image" Target="../media/image121.png"/><Relationship Id="rId17" Type="http://schemas.openxmlformats.org/officeDocument/2006/relationships/image" Target="../media/image126.png"/><Relationship Id="rId2" Type="http://schemas.openxmlformats.org/officeDocument/2006/relationships/notesSlide" Target="../notesSlides/notesSlide35.xml"/><Relationship Id="rId16" Type="http://schemas.openxmlformats.org/officeDocument/2006/relationships/image" Target="../media/image1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5.png"/><Relationship Id="rId11" Type="http://schemas.openxmlformats.org/officeDocument/2006/relationships/image" Target="../media/image120.png"/><Relationship Id="rId5" Type="http://schemas.openxmlformats.org/officeDocument/2006/relationships/image" Target="../media/image114.png"/><Relationship Id="rId15" Type="http://schemas.openxmlformats.org/officeDocument/2006/relationships/image" Target="../media/image124.png"/><Relationship Id="rId10" Type="http://schemas.openxmlformats.org/officeDocument/2006/relationships/image" Target="../media/image119.png"/><Relationship Id="rId4" Type="http://schemas.openxmlformats.org/officeDocument/2006/relationships/image" Target="../media/image113.png"/><Relationship Id="rId9" Type="http://schemas.openxmlformats.org/officeDocument/2006/relationships/image" Target="../media/image118.png"/><Relationship Id="rId14" Type="http://schemas.openxmlformats.org/officeDocument/2006/relationships/image" Target="../media/image12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journals.aps.org/prc/pdf/10.1103/PhysRevC.103.054904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elmhurst.edu/blog/thomas-bayes/" TargetMode="External"/><Relationship Id="rId5" Type="http://schemas.openxmlformats.org/officeDocument/2006/relationships/image" Target="../media/image6.jpe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6870" y="1312101"/>
            <a:ext cx="8525906" cy="1675877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Introduction to Bayesian Analysis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1696" y="3841057"/>
            <a:ext cx="7868798" cy="872986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Irene Ji, Duke University</a:t>
            </a:r>
          </a:p>
          <a:p>
            <a:r>
              <a:rPr lang="en-US" sz="2000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Simon </a:t>
            </a:r>
            <a:r>
              <a:rPr lang="en-US" sz="2000" dirty="0" err="1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Mak</a:t>
            </a:r>
            <a:r>
              <a:rPr lang="en-US" sz="2000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, Duke University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436B49-3D95-41E5-A737-E7601C9511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A64D9F37-CB2E-4C40-B521-210F0545A81C}"/>
              </a:ext>
            </a:extLst>
          </p:cNvPr>
          <p:cNvSpPr txBox="1">
            <a:spLocks/>
          </p:cNvSpPr>
          <p:nvPr/>
        </p:nvSpPr>
        <p:spPr>
          <a:xfrm>
            <a:off x="542509" y="4970585"/>
            <a:ext cx="8214629" cy="12054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JETSCAPE Online Summer School 2022</a:t>
            </a:r>
          </a:p>
          <a:p>
            <a:r>
              <a:rPr lang="en-US" sz="1500" i="1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(partially adapted from a BAND camp talk (ISNET 2020) by Simon Mak and Derek Everett;</a:t>
            </a:r>
          </a:p>
          <a:p>
            <a:r>
              <a:rPr lang="en-US" sz="1500" i="1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and a Bayesian Inference talk (</a:t>
            </a:r>
            <a:r>
              <a:rPr lang="en-US" sz="1500" i="1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JETSCAPE Summer School 2021) by Matthew Heffernan, </a:t>
            </a:r>
            <a:r>
              <a:rPr lang="en-US" sz="1500" i="1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  <a:hlinkClick r:id="rId3"/>
              </a:rPr>
              <a:t>source</a:t>
            </a:r>
            <a:r>
              <a:rPr lang="en-US" sz="1400" i="1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  <a:endParaRPr lang="en-US" sz="1400" i="1" dirty="0">
              <a:solidFill>
                <a:schemeClr val="accent5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59980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436B49-3D95-41E5-A737-E7601C9511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0D1E16A-BBE5-48AB-872C-EAADE7123770}"/>
                  </a:ext>
                </a:extLst>
              </p:cNvPr>
              <p:cNvSpPr txBox="1"/>
              <p:nvPr/>
            </p:nvSpPr>
            <p:spPr>
              <a:xfrm>
                <a:off x="500962" y="1319162"/>
                <a:ext cx="7946850" cy="25545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en-US" sz="2000" b="1" dirty="0">
                    <a:solidFill>
                      <a:srgbClr val="0000F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Goal</a:t>
                </a:r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: Learn unknown </a:t>
                </a:r>
                <a:r>
                  <a:rPr lang="en-US" sz="2000" b="1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model parameters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𝜃</m:t>
                    </m:r>
                  </m:oMath>
                </a14:m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from</a:t>
                </a:r>
                <a:r>
                  <a:rPr kumimoji="0" lang="en-US" sz="2000" b="0" i="0" u="none" strike="noStrike" kern="1200" cap="none" spc="0" normalizeH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</a:t>
                </a:r>
                <a:r>
                  <a:rPr kumimoji="0" lang="en-US" sz="2000" b="1" i="0" u="none" strike="noStrike" kern="1200" cap="none" spc="0" normalizeH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observables</a:t>
                </a:r>
                <a:r>
                  <a:rPr kumimoji="0" lang="en-US" sz="2000" b="0" i="0" u="none" strike="noStrike" kern="1200" cap="none" spc="0" normalizeH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Segoe UI" panose="020B0502040204020203" pitchFamily="34" charset="0"/>
                      </a:rPr>
                      <m:t>𝑦</m:t>
                    </m:r>
                  </m:oMath>
                </a14:m>
                <a:endParaRPr kumimoji="0" lang="en-US" sz="2000" b="0" i="0" u="none" strike="noStrike" kern="1200" cap="none" spc="0" normalizeH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lang="en-US" sz="2000" baseline="0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Two </a:t>
                </a: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ingredients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:</a:t>
                </a:r>
              </a:p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lang="en-US" sz="2000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  <a:defRPr/>
                </a:pP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Prior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: distribution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Segoe UI" panose="020B0502040204020203" pitchFamily="34" charset="0"/>
                      </a:rPr>
                      <m:t>𝜋</m:t>
                    </m:r>
                    <m:d>
                      <m:dPr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Segoe UI" panose="020B0502040204020203" pitchFamily="34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capturing </a:t>
                </a: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prior beliefs 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on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Segoe UI" panose="020B0502040204020203" pitchFamily="34" charset="0"/>
                      </a:rPr>
                      <m:t>𝜃</m:t>
                    </m:r>
                  </m:oMath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  <a:defRPr/>
                </a:pPr>
                <a:endParaRPr lang="en-US" sz="2000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  <a:defRPr/>
                </a:pP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Likelihood</a:t>
                </a:r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: function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𝑓</m:t>
                    </m:r>
                    <m:d>
                      <m:dPr>
                        <m:ctrlPr>
                          <a:rPr lang="en-US" sz="2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𝑦</m:t>
                        </m:r>
                      </m:e>
                      <m:e>
                        <m:r>
                          <a:rPr lang="en-US" sz="2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𝜃</m:t>
                        </m:r>
                      </m:e>
                    </m:d>
                    <m:r>
                      <a:rPr lang="en-US" sz="20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 </m:t>
                    </m:r>
                  </m:oMath>
                </a14:m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describing probability (or density) of </a:t>
                </a:r>
                <a:r>
                  <a:rPr lang="en-US" sz="2000" b="1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observing</a:t>
                </a:r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𝑦</m:t>
                    </m:r>
                  </m:oMath>
                </a14:m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 given unknowns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𝜃</m:t>
                    </m:r>
                  </m:oMath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0D1E16A-BBE5-48AB-872C-EAADE71237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962" y="1319162"/>
                <a:ext cx="7946850" cy="2554545"/>
              </a:xfrm>
              <a:prstGeom prst="rect">
                <a:avLst/>
              </a:prstGeom>
              <a:blipFill>
                <a:blip r:embed="rId3"/>
                <a:stretch>
                  <a:fillRect l="-638" t="-990" r="-1116" b="-34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8603305-EBB5-B84B-A765-AFE04E09D653}"/>
                  </a:ext>
                </a:extLst>
              </p:cNvPr>
              <p:cNvSpPr txBox="1"/>
              <p:nvPr/>
            </p:nvSpPr>
            <p:spPr>
              <a:xfrm>
                <a:off x="762167" y="3975930"/>
                <a:ext cx="7946850" cy="23034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lang="en-US" sz="2000" b="1" dirty="0">
                    <a:solidFill>
                      <a:srgbClr val="0000F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Apply Bayes rule</a:t>
                </a:r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:</a:t>
                </a:r>
              </a:p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lvl="0" defTabSz="91440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𝜋</m:t>
                      </m:r>
                      <m:d>
                        <m:d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𝜃</m:t>
                          </m:r>
                        </m:e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𝑦</m:t>
                          </m:r>
                        </m:e>
                      </m:d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𝑦</m:t>
                              </m:r>
                            </m:e>
                            <m:e>
                              <m:r>
                                <a:rPr lang="en-US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US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en-US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𝜃</m:t>
                              </m:r>
                            </m:e>
                          </m:d>
                        </m:num>
                        <m:den>
                          <m:r>
                            <a:rPr lang="en-US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𝑓</m:t>
                          </m:r>
                          <m:r>
                            <a:rPr lang="en-US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(</m:t>
                          </m:r>
                          <m:r>
                            <a:rPr lang="en-US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𝑦</m:t>
                          </m:r>
                          <m:r>
                            <a:rPr lang="en-US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)</m:t>
                          </m:r>
                        </m:den>
                      </m:f>
                      <m:r>
                        <a:rPr lang="en-US" sz="2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𝑓</m:t>
                          </m:r>
                          <m:d>
                            <m:dPr>
                              <m:ctrlP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  <m:t>𝑦</m:t>
                              </m:r>
                            </m:e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  <m:t>𝜃</m:t>
                              </m:r>
                            </m:e>
                          </m:d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𝜋</m:t>
                          </m:r>
                          <m:d>
                            <m:dPr>
                              <m:ctrlP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  <m:t>𝜃</m:t>
                              </m:r>
                            </m:e>
                          </m:d>
                        </m:num>
                        <m:den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∫</m:t>
                          </m:r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𝑓</m:t>
                          </m:r>
                          <m:d>
                            <m:dPr>
                              <m:ctrlP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  <m:t>𝑦</m:t>
                              </m:r>
                            </m:e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  <m:t>𝜃</m:t>
                              </m:r>
                            </m:e>
                          </m:d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𝜋</m:t>
                          </m:r>
                          <m:d>
                            <m:dPr>
                              <m:ctrlP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  <m:t>𝜃</m:t>
                              </m:r>
                            </m:e>
                          </m:d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𝑑</m:t>
                          </m:r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𝜃</m:t>
                          </m:r>
                        </m:den>
                      </m:f>
                    </m:oMath>
                  </m:oMathPara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endParaRPr lang="en-US" sz="2000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Segoe UI" panose="020B0502040204020203" pitchFamily="34" charset="0"/>
                      </a:rPr>
                      <m:t>𝜋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Segoe UI" panose="020B0502040204020203" pitchFamily="34" charset="0"/>
                      </a:rPr>
                      <m:t>(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Segoe UI" panose="020B0502040204020203" pitchFamily="34" charset="0"/>
                      </a:rPr>
                      <m:t>𝜃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Segoe UI" panose="020B0502040204020203" pitchFamily="34" charset="0"/>
                      </a:rPr>
                      <m:t>|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Segoe UI" panose="020B0502040204020203" pitchFamily="34" charset="0"/>
                      </a:rPr>
                      <m:t>𝑦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Segoe UI" panose="020B0502040204020203" pitchFamily="34" charset="0"/>
                      </a:rPr>
                      <m:t>)</m:t>
                    </m:r>
                  </m:oMath>
                </a14:m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: the </a:t>
                </a: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posterior</a:t>
                </a:r>
                <a:r>
                  <a:rPr kumimoji="0" lang="en-US" sz="2000" b="0" i="0" u="none" strike="noStrike" kern="1200" cap="none" spc="0" normalizeH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distribution, capturing our posterior </a:t>
                </a:r>
                <a:r>
                  <a:rPr kumimoji="0" lang="en-US" sz="2000" b="1" i="0" u="none" strike="noStrike" kern="1200" cap="none" spc="0" normalizeH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beliefs </a:t>
                </a:r>
                <a:r>
                  <a:rPr kumimoji="0" lang="en-US" sz="2000" b="0" i="0" u="none" strike="noStrike" kern="1200" cap="none" spc="0" normalizeH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on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Segoe UI" panose="020B0502040204020203" pitchFamily="34" charset="0"/>
                      </a:rPr>
                      <m:t>𝜃</m:t>
                    </m:r>
                  </m:oMath>
                </a14:m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given </a:t>
                </a: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observed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data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8603305-EBB5-B84B-A765-AFE04E09D6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167" y="3975930"/>
                <a:ext cx="7946850" cy="2303451"/>
              </a:xfrm>
              <a:prstGeom prst="rect">
                <a:avLst/>
              </a:prstGeom>
              <a:blipFill>
                <a:blip r:embed="rId4"/>
                <a:stretch>
                  <a:fillRect l="-799" t="-1093" r="-1597" b="-43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itle 1">
            <a:extLst>
              <a:ext uri="{FF2B5EF4-FFF2-40B4-BE49-F238E27FC236}">
                <a16:creationId xmlns:a16="http://schemas.microsoft.com/office/drawing/2014/main" id="{6CE2FEDF-0D2D-6644-BA92-AF99DFF8D5D8}"/>
              </a:ext>
            </a:extLst>
          </p:cNvPr>
          <p:cNvSpPr txBox="1">
            <a:spLocks/>
          </p:cNvSpPr>
          <p:nvPr/>
        </p:nvSpPr>
        <p:spPr>
          <a:xfrm>
            <a:off x="1234387" y="252560"/>
            <a:ext cx="7424440" cy="57336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Bayes’ </a:t>
            </a:r>
            <a:r>
              <a:rPr lang="en-US" sz="2800" b="1" dirty="0">
                <a:solidFill>
                  <a:srgbClr val="4472C4">
                    <a:lumMod val="50000"/>
                  </a:srgb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R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ule for Parameter </a:t>
            </a:r>
            <a:r>
              <a:rPr lang="en-US" sz="2800" b="1" dirty="0">
                <a:solidFill>
                  <a:srgbClr val="4472C4">
                    <a:lumMod val="50000"/>
                  </a:srgb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E</a:t>
            </a:r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stimation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976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436B49-3D95-41E5-A737-E7601C9511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0D1E16A-BBE5-48AB-872C-EAADE7123770}"/>
                  </a:ext>
                </a:extLst>
              </p:cNvPr>
              <p:cNvSpPr txBox="1"/>
              <p:nvPr/>
            </p:nvSpPr>
            <p:spPr>
              <a:xfrm>
                <a:off x="598575" y="1429834"/>
                <a:ext cx="7946850" cy="29307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lang="en-US" sz="2000" b="1" dirty="0">
                    <a:solidFill>
                      <a:srgbClr val="0000F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Bayes rule</a:t>
                </a:r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:</a:t>
                </a:r>
              </a:p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𝜋</m:t>
                      </m:r>
                      <m:d>
                        <m:d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𝜃</m:t>
                          </m:r>
                        </m:e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𝑦</m:t>
                          </m:r>
                        </m:e>
                      </m:d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𝑓</m:t>
                          </m:r>
                          <m:d>
                            <m:dPr>
                              <m:ctrlP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  <m:t>𝑦</m:t>
                              </m:r>
                            </m:e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  <m:t>𝜃</m:t>
                              </m:r>
                            </m:e>
                          </m:d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𝜋</m:t>
                          </m:r>
                          <m:d>
                            <m:dPr>
                              <m:ctrlP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  <m:t>𝜃</m:t>
                              </m:r>
                            </m:e>
                          </m:d>
                        </m:num>
                        <m:den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∫</m:t>
                          </m:r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𝑓</m:t>
                          </m:r>
                          <m:d>
                            <m:dPr>
                              <m:ctrlP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  <m:t>𝑦</m:t>
                              </m:r>
                            </m:e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  <m:t>𝜃</m:t>
                              </m:r>
                            </m:e>
                          </m:d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𝜋</m:t>
                          </m:r>
                          <m:d>
                            <m:dPr>
                              <m:ctrlP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  <m:t>𝜃</m:t>
                              </m:r>
                            </m:e>
                          </m:d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𝑑</m:t>
                          </m:r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𝜃</m:t>
                          </m:r>
                        </m:den>
                      </m:f>
                    </m:oMath>
                  </m:oMathPara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endParaRPr lang="en-US" sz="2000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342900" lvl="0" indent="-342900">
                  <a:buFont typeface="Arial" panose="020B0604020202020204" pitchFamily="34" charset="0"/>
                  <a:buChar char="•"/>
                  <a:defRPr/>
                </a:pP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Normalizing constant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Segoe UI" panose="020B0502040204020203" pitchFamily="34" charset="0"/>
                      </a:rPr>
                      <m:t>∫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Segoe UI" panose="020B0502040204020203" pitchFamily="34" charset="0"/>
                      </a:rPr>
                      <m:t>𝑓</m:t>
                    </m:r>
                    <m:d>
                      <m:dPr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Segoe UI" panose="020B0502040204020203" pitchFamily="34" charset="0"/>
                          </a:rPr>
                          <m:t>𝑦</m:t>
                        </m:r>
                      </m:e>
                      <m:e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Segoe UI" panose="020B0502040204020203" pitchFamily="34" charset="0"/>
                          </a:rPr>
                          <m:t>𝜃</m:t>
                        </m:r>
                      </m:e>
                    </m:d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Segoe UI" panose="020B0502040204020203" pitchFamily="34" charset="0"/>
                      </a:rPr>
                      <m:t>𝜋</m:t>
                    </m:r>
                    <m:d>
                      <m:dPr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Segoe UI" panose="020B0502040204020203" pitchFamily="34" charset="0"/>
                          </a:rPr>
                          <m:t>𝜃</m:t>
                        </m:r>
                      </m:e>
                    </m:d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Segoe UI" panose="020B0502040204020203" pitchFamily="34" charset="0"/>
                      </a:rPr>
                      <m:t>𝑑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Segoe UI" panose="020B0502040204020203" pitchFamily="34" charset="0"/>
                      </a:rPr>
                      <m:t>𝜃</m:t>
                    </m:r>
                  </m:oMath>
                </a14:m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typically</a:t>
                </a:r>
                <a:r>
                  <a:rPr kumimoji="0" lang="en-US" sz="2000" b="0" i="0" u="none" strike="noStrike" kern="1200" cap="none" spc="0" normalizeH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</a:t>
                </a:r>
                <a:r>
                  <a:rPr kumimoji="0" lang="en-US" sz="2000" b="1" i="0" u="none" strike="noStrike" kern="1200" cap="none" spc="0" normalizeH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not known</a:t>
                </a:r>
                <a:r>
                  <a:rPr kumimoji="0" lang="en-US" sz="2000" b="0" i="0" u="none" strike="noStrike" kern="1200" cap="none" spc="0" normalizeH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</a:t>
                </a:r>
              </a:p>
              <a:p>
                <a:pPr marL="342900" lvl="0" indent="-342900">
                  <a:buFont typeface="Arial" panose="020B0604020202020204" pitchFamily="34" charset="0"/>
                  <a:buChar char="•"/>
                  <a:defRPr/>
                </a:pPr>
                <a:endParaRPr lang="en-US" sz="2000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342900" lvl="0" indent="-342900">
                  <a:buFont typeface="Arial" panose="020B0604020202020204" pitchFamily="34" charset="0"/>
                  <a:buChar char="•"/>
                  <a:defRPr/>
                </a:pPr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Luckily, this is not necessary for </a:t>
                </a:r>
                <a:r>
                  <a:rPr lang="en-US" sz="2000" b="1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sampling</a:t>
                </a:r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 from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𝜋</m:t>
                    </m:r>
                    <m:d>
                      <m:dPr>
                        <m:ctrlPr>
                          <a:rPr lang="en-US" sz="2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𝜃</m:t>
                        </m:r>
                      </m:e>
                      <m:e>
                        <m:r>
                          <a:rPr lang="en-US" sz="2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-</a:t>
                </a:r>
                <a:r>
                  <a:rPr kumimoji="0" lang="en-US" sz="2000" b="0" i="0" u="none" strike="noStrike" kern="1200" cap="none" spc="0" normalizeH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we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will use the following to perform </a:t>
                </a: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inference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on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Segoe UI" panose="020B0502040204020203" pitchFamily="34" charset="0"/>
                      </a:rPr>
                      <m:t>𝜃</m:t>
                    </m:r>
                  </m:oMath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0D1E16A-BBE5-48AB-872C-EAADE71237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575" y="1429834"/>
                <a:ext cx="7946850" cy="2930739"/>
              </a:xfrm>
              <a:prstGeom prst="rect">
                <a:avLst/>
              </a:prstGeom>
              <a:blipFill>
                <a:blip r:embed="rId4"/>
                <a:stretch>
                  <a:fillRect l="-767" t="-1042" b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895AA26B-4C2B-439B-B152-28227B7774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74635" y="4360573"/>
            <a:ext cx="5394729" cy="1983183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D0E275FB-B279-4E41-B410-BC2DA0B52B03}"/>
              </a:ext>
            </a:extLst>
          </p:cNvPr>
          <p:cNvSpPr txBox="1">
            <a:spLocks/>
          </p:cNvSpPr>
          <p:nvPr/>
        </p:nvSpPr>
        <p:spPr>
          <a:xfrm>
            <a:off x="1234387" y="252560"/>
            <a:ext cx="7424440" cy="57336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sz="2800" b="1" dirty="0">
                <a:solidFill>
                  <a:srgbClr val="4472C4">
                    <a:lumMod val="50000"/>
                  </a:srgb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Bayes’ Rule for Parameter Estimation</a:t>
            </a:r>
          </a:p>
        </p:txBody>
      </p:sp>
    </p:spTree>
    <p:extLst>
      <p:ext uri="{BB962C8B-B14F-4D97-AF65-F5344CB8AC3E}">
        <p14:creationId xmlns:p14="http://schemas.microsoft.com/office/powerpoint/2010/main" val="5564419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CEC1FA-2C78-1A4F-9177-08EA6E98E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7" y="1726956"/>
            <a:ext cx="8250481" cy="1702044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Section II. </a:t>
            </a:r>
            <a:br>
              <a:rPr lang="en-US" sz="3600" b="1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3600" b="1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Bayesian Parameter Estimation</a:t>
            </a:r>
            <a:endParaRPr lang="en-US" sz="5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3FF4F3-E928-164C-B5F6-C314D32CC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436B49-3D95-41E5-A737-E7601C9511A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2327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3FF4F3-E928-164C-B5F6-C314D32CC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436B49-3D95-41E5-A737-E7601C9511AF}" type="slidenum">
              <a:rPr lang="en-US" smtClean="0"/>
              <a:t>13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19B659-97A9-4D46-A4D0-871BCD00AE8A}"/>
              </a:ext>
            </a:extLst>
          </p:cNvPr>
          <p:cNvSpPr txBox="1"/>
          <p:nvPr/>
        </p:nvSpPr>
        <p:spPr>
          <a:xfrm>
            <a:off x="3964502" y="2026532"/>
            <a:ext cx="4696288" cy="18816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 Simple Example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Markov Chain Monte Carlo (MCMC)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Bayesian Parameter Estimation</a:t>
            </a:r>
          </a:p>
        </p:txBody>
      </p:sp>
      <p:pic>
        <p:nvPicPr>
          <p:cNvPr id="6" name="Picture 2" descr="85 notepad free clipart | Public domain vectors">
            <a:extLst>
              <a:ext uri="{FF2B5EF4-FFF2-40B4-BE49-F238E27FC236}">
                <a16:creationId xmlns:a16="http://schemas.microsoft.com/office/drawing/2014/main" id="{368AD53F-D6AF-5F48-AE02-1FCB3D0E8F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995" y="1937402"/>
            <a:ext cx="2766572" cy="2754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4DFCE37D-DB96-EE4A-81C0-63A88B6E2B8D}"/>
              </a:ext>
            </a:extLst>
          </p:cNvPr>
          <p:cNvSpPr txBox="1">
            <a:spLocks/>
          </p:cNvSpPr>
          <p:nvPr/>
        </p:nvSpPr>
        <p:spPr>
          <a:xfrm>
            <a:off x="1090910" y="314920"/>
            <a:ext cx="7424440" cy="57336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>
                <a:solidFill>
                  <a:srgbClr val="4472C4">
                    <a:lumMod val="50000"/>
                  </a:srgb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Outline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3037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itle 1"/>
          <p:cNvSpPr txBox="1">
            <a:spLocks/>
          </p:cNvSpPr>
          <p:nvPr/>
        </p:nvSpPr>
        <p:spPr>
          <a:xfrm>
            <a:off x="1023372" y="279163"/>
            <a:ext cx="7424440" cy="57336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>
                <a:solidFill>
                  <a:srgbClr val="4472C4">
                    <a:lumMod val="50000"/>
                  </a:srgb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 Simple Example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436B49-3D95-41E5-A737-E7601C9511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0D1E16A-BBE5-48AB-872C-EAADE7123770}"/>
                  </a:ext>
                </a:extLst>
              </p:cNvPr>
              <p:cNvSpPr txBox="1"/>
              <p:nvPr/>
            </p:nvSpPr>
            <p:spPr>
              <a:xfrm>
                <a:off x="598575" y="2243667"/>
                <a:ext cx="7946850" cy="39917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R="0" lvl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Suppose we observe </a:t>
                </a: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data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from the following </a:t>
                </a: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model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:</a:t>
                </a:r>
                <a:endParaRPr lang="en-US" sz="2000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𝑦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</m:sSub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=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𝜃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+</m:t>
                      </m:r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𝜖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</m:sSub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,  </m:t>
                      </m:r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𝜖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</m:sSub>
                      <m:sSup>
                        <m:sSup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∼</m:t>
                          </m:r>
                        </m:e>
                        <m:sup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𝑖</m:t>
                          </m:r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.</m:t>
                          </m:r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𝑖</m:t>
                          </m:r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.</m:t>
                          </m:r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𝑑</m:t>
                          </m:r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.</m:t>
                          </m:r>
                        </m:sup>
                      </m:sSup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𝑁</m:t>
                      </m:r>
                      <m:d>
                        <m:d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0,</m:t>
                          </m:r>
                          <m:sSup>
                            <m:sSupPr>
                              <m:ctrlP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,  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𝑖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=1, ⋯, 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𝑛</m:t>
                      </m:r>
                    </m:oMath>
                  </m:oMathPara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endParaRPr lang="en-US" sz="2000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R="0" lvl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Two </a:t>
                </a: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ingredients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:</a:t>
                </a:r>
                <a:endParaRPr lang="en-US" sz="2000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342900" marR="0" lvl="0" indent="-34290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Prior</a:t>
                </a:r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 (prior belief on parameter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𝜃</m:t>
                    </m:r>
                  </m:oMath>
                </a14:m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before observing data):</a:t>
                </a:r>
                <a:endParaRPr lang="en-US" sz="2000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𝜃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∼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𝑁</m:t>
                      </m:r>
                      <m:d>
                        <m:d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𝜇</m:t>
                          </m:r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  <m:t>𝛿</m:t>
                              </m:r>
                            </m:e>
                            <m:sup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   ⇒    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𝜋</m:t>
                      </m:r>
                      <m:d>
                        <m:d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𝜃</m:t>
                          </m:r>
                        </m:e>
                      </m:d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∝</m:t>
                      </m:r>
                      <m:func>
                        <m:func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0" lang="en-US" sz="20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kumimoji="0" lang="en-US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206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Segoe UI" panose="020B0502040204020203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0" lang="en-US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206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Segoe UI" panose="020B0502040204020203" pitchFamily="34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kumimoji="0" lang="en-US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206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Segoe UI" panose="020B0502040204020203" pitchFamily="34" charset="0"/>
                                    </a:rPr>
                                    <m:t>2</m:t>
                                  </m:r>
                                  <m:sSup>
                                    <m:sSupPr>
                                      <m:ctrlPr>
                                        <a:rPr kumimoji="0" lang="en-US" sz="20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206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Segoe UI" panose="020B0502040204020203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0" lang="en-US" sz="20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206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Segoe UI" panose="020B0502040204020203" pitchFamily="34" charset="0"/>
                                        </a:rPr>
                                        <m:t>𝛿</m:t>
                                      </m:r>
                                    </m:e>
                                    <m:sup>
                                      <m:r>
                                        <a:rPr kumimoji="0" lang="en-US" sz="20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206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Segoe UI" panose="020B0502040204020203" pitchFamily="34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  <m:sSup>
                                <m:sSupPr>
                                  <m:ctrlPr>
                                    <a:rPr kumimoji="0" lang="en-US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206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Segoe UI" panose="020B0502040204020203" pitchFamily="34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kumimoji="0" lang="en-US" sz="20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206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0" lang="en-US" sz="20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206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Segoe UI" panose="020B0502040204020203" pitchFamily="34" charset="0"/>
                                        </a:rPr>
                                        <m:t>𝜃</m:t>
                                      </m:r>
                                      <m:r>
                                        <a:rPr kumimoji="0" lang="en-US" sz="20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206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Segoe UI" panose="020B0502040204020203" pitchFamily="34" charset="0"/>
                                        </a:rPr>
                                        <m:t>−</m:t>
                                      </m:r>
                                      <m:r>
                                        <a:rPr kumimoji="0" lang="en-US" sz="20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206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Segoe UI" panose="020B0502040204020203" pitchFamily="34" charset="0"/>
                                        </a:rPr>
                                        <m:t>𝜇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kumimoji="0" lang="en-US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206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Segoe UI" panose="020B0502040204020203" pitchFamily="34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</m:oMath>
                  </m:oMathPara>
                </a14:m>
                <a:endParaRPr lang="en-US" sz="2000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342900" marR="0" lvl="0" indent="-34290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Likelihood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(“probability” of observing data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Segoe UI" panose="020B0502040204020203" pitchFamily="34" charset="0"/>
                          </a:rPr>
                          <m:t>𝑦</m:t>
                        </m:r>
                      </m:e>
                      <m:sub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Segoe UI" panose="020B0502040204020203" pitchFamily="34" charset="0"/>
                          </a:rPr>
                          <m:t>1</m:t>
                        </m:r>
                      </m:sub>
                    </m:sSub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Segoe UI" panose="020B0502040204020203" pitchFamily="34" charset="0"/>
                      </a:rPr>
                      <m:t>,⋯, </m:t>
                    </m:r>
                    <m:sSub>
                      <m:sSubPr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Segoe UI" panose="020B0502040204020203" pitchFamily="34" charset="0"/>
                          </a:rPr>
                          <m:t>𝑦</m:t>
                        </m:r>
                      </m:e>
                      <m:sub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Segoe UI" panose="020B0502040204020203" pitchFamily="34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given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Segoe UI" panose="020B0502040204020203" pitchFamily="34" charset="0"/>
                      </a:rPr>
                      <m:t>𝜃</m:t>
                    </m:r>
                  </m:oMath>
                </a14:m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):</a:t>
                </a:r>
                <a:endParaRPr lang="en-US" sz="2000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𝑓</m:t>
                      </m:r>
                      <m:d>
                        <m:d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,⋯, </m:t>
                          </m:r>
                          <m:sSub>
                            <m:sSubPr>
                              <m:ctrlP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  <m:t>𝑛</m:t>
                              </m:r>
                            </m:sub>
                          </m:sSub>
                        </m:e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𝜃</m:t>
                          </m:r>
                        </m:e>
                      </m:d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𝑖</m:t>
                          </m:r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=1</m:t>
                          </m:r>
                        </m:sub>
                        <m:sup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𝑛</m:t>
                          </m:r>
                        </m:sup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𝑓</m:t>
                          </m:r>
                          <m:d>
                            <m:dPr>
                              <m:ctrlP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0" lang="en-US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206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206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Segoe UI" panose="020B0502040204020203" pitchFamily="3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kumimoji="0" lang="en-US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206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  <m:t>𝜃</m:t>
                              </m:r>
                            </m:e>
                          </m:d>
                        </m:e>
                      </m:nary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∝</m:t>
                      </m:r>
                      <m:func>
                        <m:func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0" lang="en-US" sz="20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kumimoji="0" lang="en-US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206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Segoe UI" panose="020B0502040204020203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0" lang="en-US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206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Segoe UI" panose="020B0502040204020203" pitchFamily="34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kumimoji="0" lang="en-US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206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Segoe UI" panose="020B0502040204020203" pitchFamily="34" charset="0"/>
                                    </a:rPr>
                                    <m:t>2</m:t>
                                  </m:r>
                                  <m:sSup>
                                    <m:sSupPr>
                                      <m:ctrlPr>
                                        <a:rPr kumimoji="0" lang="en-US" sz="20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206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Segoe UI" panose="020B0502040204020203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0" lang="en-US" sz="20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206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Segoe UI" panose="020B0502040204020203" pitchFamily="34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kumimoji="0" lang="en-US" sz="20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206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Segoe UI" panose="020B0502040204020203" pitchFamily="34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  <m:nary>
                                <m:naryPr>
                                  <m:chr m:val="∑"/>
                                  <m:ctrlPr>
                                    <a:rPr kumimoji="0" lang="en-US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206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Segoe UI" panose="020B0502040204020203" pitchFamily="34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kumimoji="0" lang="en-US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206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  <m:r>
                                    <a:rPr kumimoji="0" lang="en-US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206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Segoe UI" panose="020B0502040204020203" pitchFamily="34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kumimoji="0" lang="en-US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206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Segoe UI" panose="020B0502040204020203" pitchFamily="34" charset="0"/>
                                    </a:rPr>
                                    <m:t>𝑛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kumimoji="0" lang="en-US" sz="20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206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Segoe UI" panose="020B0502040204020203" pitchFamily="34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kumimoji="0" lang="en-US" sz="20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206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kumimoji="0" lang="en-US" sz="2000" b="0" i="1" u="none" strike="noStrike" kern="1200" cap="none" spc="0" normalizeH="0" baseline="0" noProof="0" smtClean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srgbClr val="002060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Segoe UI" panose="020B0502040204020203" pitchFamily="34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0" lang="en-US" sz="2000" b="0" i="1" u="none" strike="noStrike" kern="1200" cap="none" spc="0" normalizeH="0" baseline="0" noProof="0" smtClean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srgbClr val="002060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Segoe UI" panose="020B0502040204020203" pitchFamily="34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0" lang="en-US" sz="2000" b="0" i="1" u="none" strike="noStrike" kern="1200" cap="none" spc="0" normalizeH="0" baseline="0" noProof="0" smtClean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srgbClr val="002060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Segoe UI" panose="020B0502040204020203" pitchFamily="34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kumimoji="0" lang="en-US" sz="20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206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Segoe UI" panose="020B0502040204020203" pitchFamily="34" charset="0"/>
                                            </a:rPr>
                                            <m:t>−</m:t>
                                          </m:r>
                                          <m:r>
                                            <a:rPr kumimoji="0" lang="en-US" sz="20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206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Segoe UI" panose="020B0502040204020203" pitchFamily="34" charset="0"/>
                                            </a:rPr>
                                            <m:t>𝜃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kumimoji="0" lang="en-US" sz="20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206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Segoe UI" panose="020B0502040204020203" pitchFamily="34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d>
                        </m:e>
                      </m:func>
                    </m:oMath>
                  </m:oMathPara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0D1E16A-BBE5-48AB-872C-EAADE71237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575" y="2243667"/>
                <a:ext cx="7946850" cy="3991798"/>
              </a:xfrm>
              <a:prstGeom prst="rect">
                <a:avLst/>
              </a:prstGeom>
              <a:blipFill>
                <a:blip r:embed="rId3"/>
                <a:stretch>
                  <a:fillRect l="-799" b="-357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AFC72B3E-F8AE-1547-AB3F-04E3E7D84DC6}"/>
                  </a:ext>
                </a:extLst>
              </p:cNvPr>
              <p:cNvSpPr/>
              <p:nvPr/>
            </p:nvSpPr>
            <p:spPr>
              <a:xfrm>
                <a:off x="2542252" y="1236454"/>
                <a:ext cx="1468515" cy="926124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AFC72B3E-F8AE-1547-AB3F-04E3E7D84D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2252" y="1236454"/>
                <a:ext cx="1468515" cy="926124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ight Arrow 10">
            <a:extLst>
              <a:ext uri="{FF2B5EF4-FFF2-40B4-BE49-F238E27FC236}">
                <a16:creationId xmlns:a16="http://schemas.microsoft.com/office/drawing/2014/main" id="{DC717F63-9B3F-5D4D-AC76-4E6EE2883D6F}"/>
              </a:ext>
            </a:extLst>
          </p:cNvPr>
          <p:cNvSpPr/>
          <p:nvPr/>
        </p:nvSpPr>
        <p:spPr>
          <a:xfrm rot="10800000">
            <a:off x="4233506" y="1507859"/>
            <a:ext cx="937846" cy="386862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ounded Rectangle 11">
                <a:extLst>
                  <a:ext uri="{FF2B5EF4-FFF2-40B4-BE49-F238E27FC236}">
                    <a16:creationId xmlns:a16="http://schemas.microsoft.com/office/drawing/2014/main" id="{7F200BFE-D5B3-4C4C-8410-FFAC0FF0835E}"/>
                  </a:ext>
                </a:extLst>
              </p:cNvPr>
              <p:cNvSpPr/>
              <p:nvPr/>
            </p:nvSpPr>
            <p:spPr>
              <a:xfrm>
                <a:off x="5449661" y="1236454"/>
                <a:ext cx="1663742" cy="926124"/>
              </a:xfrm>
              <a:prstGeom prst="round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,⋯,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2" name="Rounded Rectangle 11">
                <a:extLst>
                  <a:ext uri="{FF2B5EF4-FFF2-40B4-BE49-F238E27FC236}">
                    <a16:creationId xmlns:a16="http://schemas.microsoft.com/office/drawing/2014/main" id="{7F200BFE-D5B3-4C4C-8410-FFAC0FF0835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9661" y="1236454"/>
                <a:ext cx="1663742" cy="926124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430618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436B49-3D95-41E5-A737-E7601C9511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0D1E16A-BBE5-48AB-872C-EAADE7123770}"/>
                  </a:ext>
                </a:extLst>
              </p:cNvPr>
              <p:cNvSpPr txBox="1"/>
              <p:nvPr/>
            </p:nvSpPr>
            <p:spPr>
              <a:xfrm>
                <a:off x="738087" y="2237103"/>
                <a:ext cx="7995009" cy="38465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R="0" lvl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Suppose we observe </a:t>
                </a: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data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from the following </a:t>
                </a: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model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:</a:t>
                </a:r>
                <a:endParaRPr lang="en-US" sz="2000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𝑦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</m:sSub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=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𝜃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+</m:t>
                      </m:r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𝜖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</m:sSub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,  </m:t>
                      </m:r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𝜖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</m:sSub>
                      <m:sSup>
                        <m:sSup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∼</m:t>
                          </m:r>
                        </m:e>
                        <m:sup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𝑖</m:t>
                          </m:r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.</m:t>
                          </m:r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𝑖</m:t>
                          </m:r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.</m:t>
                          </m:r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𝑑</m:t>
                          </m:r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.</m:t>
                          </m:r>
                        </m:sup>
                      </m:sSup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𝑁</m:t>
                      </m:r>
                      <m:d>
                        <m:d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0,</m:t>
                          </m:r>
                          <m:sSup>
                            <m:sSupPr>
                              <m:ctrlP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,  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𝑖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=1, ⋯, 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𝑛</m:t>
                      </m:r>
                    </m:oMath>
                  </m:oMathPara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endParaRPr lang="en-US" sz="2000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R="0" lvl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Then, by </a:t>
                </a: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Bayes’ rule</a:t>
                </a:r>
                <a:r>
                  <a:rPr kumimoji="0" lang="en-US" sz="20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(and some algebra)</a:t>
                </a:r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, the </a:t>
                </a:r>
                <a:r>
                  <a:rPr lang="en-US" sz="2000" b="1" dirty="0">
                    <a:solidFill>
                      <a:srgbClr val="0000F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posterior</a:t>
                </a:r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 becomes:</a:t>
                </a: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𝜋</m:t>
                      </m:r>
                      <m:d>
                        <m:d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𝜃</m:t>
                          </m:r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,⋯, </m:t>
                          </m:r>
                          <m:sSub>
                            <m:sSubPr>
                              <m:ctrlP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∝</m:t>
                      </m:r>
                      <m:r>
                        <a:rPr lang="en-US" sz="20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𝑓</m:t>
                      </m:r>
                      <m:d>
                        <m:dPr>
                          <m:ctrlPr>
                            <a:rPr lang="en-US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,⋯, </m:t>
                          </m:r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𝑛</m:t>
                              </m:r>
                            </m:sub>
                          </m:sSub>
                        </m:e>
                        <m:e>
                          <m:r>
                            <a:rPr lang="en-US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𝜃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⋅</m:t>
                      </m:r>
                      <m:r>
                        <a:rPr lang="en-US" sz="2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𝜋</m:t>
                      </m:r>
                      <m:r>
                        <a:rPr lang="en-US" sz="2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(</m:t>
                      </m:r>
                      <m:r>
                        <a:rPr lang="en-US" sz="2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𝜃</m:t>
                      </m:r>
                      <m:r>
                        <a:rPr lang="en-US" sz="2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)∝</m:t>
                      </m:r>
                      <m:func>
                        <m:func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0" lang="en-US" sz="20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kumimoji="0" lang="en-US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206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Segoe UI" panose="020B0502040204020203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0" lang="en-US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206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Segoe UI" panose="020B0502040204020203" pitchFamily="34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kumimoji="0" lang="en-US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206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Segoe UI" panose="020B0502040204020203" pitchFamily="34" charset="0"/>
                                    </a:rPr>
                                    <m:t>2</m:t>
                                  </m:r>
                                  <m:sSup>
                                    <m:sSupPr>
                                      <m:ctrlPr>
                                        <a:rPr kumimoji="0" lang="en-US" sz="20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206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Segoe UI" panose="020B0502040204020203" pitchFamily="34" charset="0"/>
                                        </a:rPr>
                                      </m:ctrlPr>
                                    </m:sSupPr>
                                    <m:e>
                                      <m:sSup>
                                        <m:sSupPr>
                                          <m:ctrlPr>
                                            <a:rPr kumimoji="0" lang="en-US" sz="20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206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kumimoji="0" lang="en-US" sz="20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206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Segoe UI" panose="020B0502040204020203" pitchFamily="34" charset="0"/>
                                            </a:rPr>
                                            <m:t>𝛿</m:t>
                                          </m:r>
                                        </m:e>
                                        <m:sup>
                                          <m:r>
                                            <a:rPr kumimoji="0" lang="en-US" sz="20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206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Segoe UI" panose="020B0502040204020203" pitchFamily="34" charset="0"/>
                                            </a:rPr>
                                            <m:t>∗</m:t>
                                          </m:r>
                                        </m:sup>
                                      </m:sSup>
                                    </m:e>
                                    <m:sup>
                                      <m:r>
                                        <a:rPr kumimoji="0" lang="en-US" sz="20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206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Segoe UI" panose="020B0502040204020203" pitchFamily="34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  <m:sSup>
                                <m:sSupPr>
                                  <m:ctrlPr>
                                    <a:rPr kumimoji="0" lang="en-US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206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Segoe UI" panose="020B0502040204020203" pitchFamily="34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kumimoji="0" lang="en-US" sz="20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206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0" lang="en-US" sz="20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206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Segoe UI" panose="020B0502040204020203" pitchFamily="34" charset="0"/>
                                        </a:rPr>
                                        <m:t>𝜃</m:t>
                                      </m:r>
                                      <m:r>
                                        <a:rPr kumimoji="0" lang="en-US" sz="20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206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Segoe UI" panose="020B0502040204020203" pitchFamily="34" charset="0"/>
                                        </a:rPr>
                                        <m:t>−</m:t>
                                      </m:r>
                                      <m:sSup>
                                        <m:sSupPr>
                                          <m:ctrlPr>
                                            <a:rPr kumimoji="0" lang="en-US" sz="20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206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kumimoji="0" lang="en-US" sz="20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206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Segoe UI" panose="020B0502040204020203" pitchFamily="34" charset="0"/>
                                            </a:rPr>
                                            <m:t>𝜇</m:t>
                                          </m:r>
                                        </m:e>
                                        <m:sup>
                                          <m:r>
                                            <a:rPr kumimoji="0" lang="en-US" sz="20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206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Segoe UI" panose="020B0502040204020203" pitchFamily="34" charset="0"/>
                                            </a:rPr>
                                            <m:t>∗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  <m:sup>
                                  <m:r>
                                    <a:rPr kumimoji="0" lang="en-US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206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Segoe UI" panose="020B0502040204020203" pitchFamily="34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</m:oMath>
                  </m:oMathPara>
                </a14:m>
                <a:endParaRPr lang="en-US" sz="2000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lvl="0">
                  <a:lnSpc>
                    <a:spcPct val="150000"/>
                  </a:lnSpc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where:</a:t>
                </a:r>
                <a:endParaRPr lang="en-US" sz="2000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𝜇</m:t>
                          </m:r>
                        </m:e>
                        <m:sup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∗</m:t>
                          </m:r>
                        </m:sup>
                      </m:sSup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=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𝑤</m:t>
                      </m:r>
                      <m:acc>
                        <m:accPr>
                          <m:chr m:val="̅"/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</m:ctrlPr>
                        </m:accPr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𝑦</m:t>
                          </m:r>
                        </m:e>
                      </m:acc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+</m:t>
                      </m:r>
                      <m:d>
                        <m:d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1−</m:t>
                          </m:r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𝑤</m:t>
                          </m:r>
                        </m:e>
                      </m:d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𝜇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,   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𝑤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𝑛</m:t>
                          </m:r>
                          <m:sSup>
                            <m:sSupPr>
                              <m:ctrlP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  <m:t>−2</m:t>
                              </m:r>
                            </m:sup>
                          </m:sSup>
                        </m:num>
                        <m:den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𝑛</m:t>
                          </m:r>
                          <m:sSup>
                            <m:sSupPr>
                              <m:ctrlP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  <m:t>−2</m:t>
                              </m:r>
                            </m:sup>
                          </m:sSup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  <m:t>𝛿</m:t>
                              </m:r>
                            </m:e>
                            <m:sup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  <m:t>−2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lvl="0">
                  <a:lnSpc>
                    <a:spcPct val="150000"/>
                  </a:lnSpc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  <m:t>𝛿</m:t>
                              </m:r>
                            </m:e>
                            <m:sup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  <m:t>∗</m:t>
                              </m:r>
                            </m:sup>
                          </m:sSup>
                        </m:e>
                        <m:sup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2</m:t>
                          </m:r>
                        </m:sup>
                      </m:sSup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=</m:t>
                      </m:r>
                      <m:sSup>
                        <m:sSup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  <m:t>𝑛</m:t>
                              </m:r>
                              <m:sSup>
                                <m:sSupPr>
                                  <m:ctrlPr>
                                    <a:rPr kumimoji="0" lang="en-US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206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Segoe UI" panose="020B0502040204020203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US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206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Segoe UI" panose="020B0502040204020203" pitchFamily="34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kumimoji="0" lang="en-US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206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Segoe UI" panose="020B0502040204020203" pitchFamily="34" charset="0"/>
                                    </a:rPr>
                                    <m:t>−2</m:t>
                                  </m:r>
                                </m:sup>
                              </m:sSup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kumimoji="0" lang="en-US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206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Segoe UI" panose="020B0502040204020203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US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206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Segoe UI" panose="020B0502040204020203" pitchFamily="34" charset="0"/>
                                    </a:rPr>
                                    <m:t>𝛿</m:t>
                                  </m:r>
                                </m:e>
                                <m:sup>
                                  <m:r>
                                    <a:rPr kumimoji="0" lang="en-US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206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Segoe UI" panose="020B0502040204020203" pitchFamily="34" charset="0"/>
                                    </a:rPr>
                                    <m:t>−2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0D1E16A-BBE5-48AB-872C-EAADE71237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087" y="2237103"/>
                <a:ext cx="7995009" cy="3846502"/>
              </a:xfrm>
              <a:prstGeom prst="rect">
                <a:avLst/>
              </a:prstGeom>
              <a:blipFill>
                <a:blip r:embed="rId3"/>
                <a:stretch>
                  <a:fillRect l="-7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E01A57F7-974A-6143-A996-3D2963313B6A}"/>
                  </a:ext>
                </a:extLst>
              </p:cNvPr>
              <p:cNvSpPr/>
              <p:nvPr/>
            </p:nvSpPr>
            <p:spPr>
              <a:xfrm>
                <a:off x="2542252" y="1236454"/>
                <a:ext cx="1468515" cy="926124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E01A57F7-974A-6143-A996-3D2963313B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2252" y="1236454"/>
                <a:ext cx="1468515" cy="926124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ight Arrow 10">
            <a:extLst>
              <a:ext uri="{FF2B5EF4-FFF2-40B4-BE49-F238E27FC236}">
                <a16:creationId xmlns:a16="http://schemas.microsoft.com/office/drawing/2014/main" id="{B04A82EA-D726-F348-8E99-D79AE8751E02}"/>
              </a:ext>
            </a:extLst>
          </p:cNvPr>
          <p:cNvSpPr/>
          <p:nvPr/>
        </p:nvSpPr>
        <p:spPr>
          <a:xfrm rot="10800000">
            <a:off x="4233506" y="1507859"/>
            <a:ext cx="937846" cy="386862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ounded Rectangle 11">
                <a:extLst>
                  <a:ext uri="{FF2B5EF4-FFF2-40B4-BE49-F238E27FC236}">
                    <a16:creationId xmlns:a16="http://schemas.microsoft.com/office/drawing/2014/main" id="{8F24AF98-5AF5-6C4F-9B10-7FB5DA749F7A}"/>
                  </a:ext>
                </a:extLst>
              </p:cNvPr>
              <p:cNvSpPr/>
              <p:nvPr/>
            </p:nvSpPr>
            <p:spPr>
              <a:xfrm>
                <a:off x="5449661" y="1236454"/>
                <a:ext cx="1663742" cy="926124"/>
              </a:xfrm>
              <a:prstGeom prst="round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,⋯,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2" name="Rounded Rectangle 11">
                <a:extLst>
                  <a:ext uri="{FF2B5EF4-FFF2-40B4-BE49-F238E27FC236}">
                    <a16:creationId xmlns:a16="http://schemas.microsoft.com/office/drawing/2014/main" id="{8F24AF98-5AF5-6C4F-9B10-7FB5DA749F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9661" y="1236454"/>
                <a:ext cx="1663742" cy="926124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itle 1">
            <a:extLst>
              <a:ext uri="{FF2B5EF4-FFF2-40B4-BE49-F238E27FC236}">
                <a16:creationId xmlns:a16="http://schemas.microsoft.com/office/drawing/2014/main" id="{1D8C508D-9ABC-EE4D-8F46-741521083C66}"/>
              </a:ext>
            </a:extLst>
          </p:cNvPr>
          <p:cNvSpPr txBox="1">
            <a:spLocks/>
          </p:cNvSpPr>
          <p:nvPr/>
        </p:nvSpPr>
        <p:spPr>
          <a:xfrm>
            <a:off x="1023372" y="279163"/>
            <a:ext cx="7424440" cy="57336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>
                <a:solidFill>
                  <a:srgbClr val="4472C4">
                    <a:lumMod val="50000"/>
                  </a:srgb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 Simple Example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91380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436B49-3D95-41E5-A737-E7601C9511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0D1E16A-BBE5-48AB-872C-EAADE7123770}"/>
                  </a:ext>
                </a:extLst>
              </p:cNvPr>
              <p:cNvSpPr txBox="1"/>
              <p:nvPr/>
            </p:nvSpPr>
            <p:spPr>
              <a:xfrm>
                <a:off x="738087" y="2229131"/>
                <a:ext cx="7995009" cy="4127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R="0" lvl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Suppose we observe </a:t>
                </a: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data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from the following </a:t>
                </a: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model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:</a:t>
                </a:r>
                <a:endParaRPr lang="en-US" sz="2000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𝑦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</m:sSub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=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𝜃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+</m:t>
                      </m:r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𝜖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</m:sSub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,  </m:t>
                      </m:r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𝜖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</m:sSub>
                      <m:sSup>
                        <m:sSup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∼</m:t>
                          </m:r>
                        </m:e>
                        <m:sup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𝑖</m:t>
                          </m:r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.</m:t>
                          </m:r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𝑖</m:t>
                          </m:r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.</m:t>
                          </m:r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𝑑</m:t>
                          </m:r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.</m:t>
                          </m:r>
                        </m:sup>
                      </m:sSup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𝑁</m:t>
                      </m:r>
                      <m:d>
                        <m:d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0,</m:t>
                          </m:r>
                          <m:sSup>
                            <m:sSupPr>
                              <m:ctrlP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,  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𝑖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=1, ⋯, 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𝑛</m:t>
                      </m:r>
                    </m:oMath>
                  </m:oMathPara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endParaRPr lang="en-US" sz="2000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R="0" lvl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Then, by </a:t>
                </a: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Bayes’ rule</a:t>
                </a:r>
                <a:r>
                  <a:rPr kumimoji="0" lang="en-US" sz="20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(and some algebra)</a:t>
                </a:r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, the </a:t>
                </a:r>
                <a:r>
                  <a:rPr lang="en-US" sz="2000" b="1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posterior</a:t>
                </a:r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 becomes:</a:t>
                </a: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𝜃</m:t>
                      </m:r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|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,⋯, 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𝑛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∼</m:t>
                      </m:r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𝑁</m:t>
                      </m:r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(</m:t>
                      </m:r>
                      <m:sSup>
                        <m:sSupPr>
                          <m:ctrlP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𝜇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∗</m:t>
                          </m:r>
                        </m:sup>
                      </m:sSup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,</m:t>
                      </m:r>
                      <m:sSup>
                        <m:sSupPr>
                          <m:ctrlP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𝛿</m:t>
                              </m:r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∗</m:t>
                              </m:r>
                            </m:sup>
                          </m:sSup>
                        </m:e>
                        <m:sup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2</m:t>
                          </m:r>
                        </m:sup>
                      </m:sSup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)</m:t>
                      </m:r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lvl="0">
                  <a:defRPr/>
                </a:pPr>
                <a:endParaRPr lang="en-US" sz="2000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lvl="0"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where:</a:t>
                </a:r>
                <a:endParaRPr lang="en-US" sz="2000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𝜇</m:t>
                          </m:r>
                        </m:e>
                        <m:sup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∗</m:t>
                          </m:r>
                        </m:sup>
                      </m:sSup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=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𝑤</m:t>
                      </m:r>
                      <m:acc>
                        <m:accPr>
                          <m:chr m:val="̅"/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</m:ctrlPr>
                        </m:accPr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𝑦</m:t>
                          </m:r>
                        </m:e>
                      </m:acc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+</m:t>
                      </m:r>
                      <m:d>
                        <m:d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1−</m:t>
                          </m:r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𝑤</m:t>
                          </m:r>
                        </m:e>
                      </m:d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𝜇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,   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𝑤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𝑛</m:t>
                          </m:r>
                          <m:sSup>
                            <m:sSupPr>
                              <m:ctrlP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  <m:t>−2</m:t>
                              </m:r>
                            </m:sup>
                          </m:sSup>
                        </m:num>
                        <m:den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𝑛</m:t>
                          </m:r>
                          <m:sSup>
                            <m:sSupPr>
                              <m:ctrlP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  <m:t>−2</m:t>
                              </m:r>
                            </m:sup>
                          </m:sSup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  <m:t>𝛿</m:t>
                              </m:r>
                            </m:e>
                            <m:sup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  <m:t>−2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lvl="0">
                  <a:lnSpc>
                    <a:spcPct val="150000"/>
                  </a:lnSpc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  <m:t>𝛿</m:t>
                              </m:r>
                            </m:e>
                            <m:sup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  <m:t>∗</m:t>
                              </m:r>
                            </m:sup>
                          </m:sSup>
                        </m:e>
                        <m:sup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2</m:t>
                          </m:r>
                        </m:sup>
                      </m:sSup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=</m:t>
                      </m:r>
                      <m:sSup>
                        <m:sSup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  <m:t>𝑛</m:t>
                              </m:r>
                              <m:sSup>
                                <m:sSupPr>
                                  <m:ctrlPr>
                                    <a:rPr kumimoji="0" lang="en-US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206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Segoe UI" panose="020B0502040204020203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US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206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Segoe UI" panose="020B0502040204020203" pitchFamily="34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kumimoji="0" lang="en-US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206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Segoe UI" panose="020B0502040204020203" pitchFamily="34" charset="0"/>
                                    </a:rPr>
                                    <m:t>−2</m:t>
                                  </m:r>
                                </m:sup>
                              </m:sSup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kumimoji="0" lang="en-US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206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Segoe UI" panose="020B0502040204020203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US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206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Segoe UI" panose="020B0502040204020203" pitchFamily="34" charset="0"/>
                                    </a:rPr>
                                    <m:t>𝛿</m:t>
                                  </m:r>
                                </m:e>
                                <m:sup>
                                  <m:r>
                                    <a:rPr kumimoji="0" lang="en-US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206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Segoe UI" panose="020B0502040204020203" pitchFamily="34" charset="0"/>
                                    </a:rPr>
                                    <m:t>−2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000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lvl="0">
                  <a:lnSpc>
                    <a:spcPct val="150000"/>
                  </a:lnSpc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… so we can easily </a:t>
                </a: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sample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Segoe UI" panose="020B0502040204020203" pitchFamily="34" charset="0"/>
                      </a:rPr>
                      <m:t>𝜋</m:t>
                    </m:r>
                    <m:d>
                      <m:dPr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Segoe UI" panose="020B0502040204020203" pitchFamily="34" charset="0"/>
                          </a:rPr>
                          <m:t>𝜃</m:t>
                        </m:r>
                      </m:e>
                      <m:e>
                        <m:sSub>
                          <m:sSub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Segoe UI" panose="020B0502040204020203" pitchFamily="34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Segoe UI" panose="020B0502040204020203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Segoe UI" panose="020B0502040204020203" pitchFamily="34" charset="0"/>
                          </a:rPr>
                          <m:t>,⋯, </m:t>
                        </m:r>
                        <m:sSub>
                          <m:sSub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Segoe UI" panose="020B0502040204020203" pitchFamily="34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Segoe UI" panose="020B0502040204020203" pitchFamily="34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for parameter estimation!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0D1E16A-BBE5-48AB-872C-EAADE71237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087" y="2229131"/>
                <a:ext cx="7995009" cy="4127220"/>
              </a:xfrm>
              <a:prstGeom prst="rect">
                <a:avLst/>
              </a:prstGeom>
              <a:blipFill>
                <a:blip r:embed="rId3"/>
                <a:stretch>
                  <a:fillRect l="-794" b="-18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71D3BEF5-ACED-D54E-8F4E-82B6AB67DB96}"/>
                  </a:ext>
                </a:extLst>
              </p:cNvPr>
              <p:cNvSpPr/>
              <p:nvPr/>
            </p:nvSpPr>
            <p:spPr>
              <a:xfrm>
                <a:off x="2542252" y="1236454"/>
                <a:ext cx="1468515" cy="926124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71D3BEF5-ACED-D54E-8F4E-82B6AB67DB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2252" y="1236454"/>
                <a:ext cx="1468515" cy="926124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ight Arrow 5">
            <a:extLst>
              <a:ext uri="{FF2B5EF4-FFF2-40B4-BE49-F238E27FC236}">
                <a16:creationId xmlns:a16="http://schemas.microsoft.com/office/drawing/2014/main" id="{93D44BD1-5ABF-B04E-B601-6C175264F758}"/>
              </a:ext>
            </a:extLst>
          </p:cNvPr>
          <p:cNvSpPr/>
          <p:nvPr/>
        </p:nvSpPr>
        <p:spPr>
          <a:xfrm rot="10800000">
            <a:off x="4233506" y="1507859"/>
            <a:ext cx="937846" cy="386862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A5814C29-6CC8-0940-9F98-5DF302749AD6}"/>
                  </a:ext>
                </a:extLst>
              </p:cNvPr>
              <p:cNvSpPr/>
              <p:nvPr/>
            </p:nvSpPr>
            <p:spPr>
              <a:xfrm>
                <a:off x="5449661" y="1236454"/>
                <a:ext cx="1663742" cy="926124"/>
              </a:xfrm>
              <a:prstGeom prst="round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,⋯,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A5814C29-6CC8-0940-9F98-5DF302749A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9661" y="1236454"/>
                <a:ext cx="1663742" cy="926124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itle 1">
            <a:extLst>
              <a:ext uri="{FF2B5EF4-FFF2-40B4-BE49-F238E27FC236}">
                <a16:creationId xmlns:a16="http://schemas.microsoft.com/office/drawing/2014/main" id="{457AE28F-3E32-224F-8B33-682235E1F9FD}"/>
              </a:ext>
            </a:extLst>
          </p:cNvPr>
          <p:cNvSpPr txBox="1">
            <a:spLocks/>
          </p:cNvSpPr>
          <p:nvPr/>
        </p:nvSpPr>
        <p:spPr>
          <a:xfrm>
            <a:off x="1023372" y="279163"/>
            <a:ext cx="7424440" cy="57336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>
                <a:solidFill>
                  <a:srgbClr val="4472C4">
                    <a:lumMod val="50000"/>
                  </a:srgb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 Simple Example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10639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itle 1"/>
          <p:cNvSpPr txBox="1">
            <a:spLocks/>
          </p:cNvSpPr>
          <p:nvPr/>
        </p:nvSpPr>
        <p:spPr>
          <a:xfrm>
            <a:off x="1141283" y="306505"/>
            <a:ext cx="7424440" cy="57336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>
                <a:solidFill>
                  <a:srgbClr val="4472C4">
                    <a:lumMod val="50000"/>
                  </a:srgb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Markov Chain Monte Carlo (MCMC)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436B49-3D95-41E5-A737-E7601C9511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0D1E16A-BBE5-48AB-872C-EAADE7123770}"/>
                  </a:ext>
                </a:extLst>
              </p:cNvPr>
              <p:cNvSpPr txBox="1"/>
              <p:nvPr/>
            </p:nvSpPr>
            <p:spPr>
              <a:xfrm>
                <a:off x="574495" y="1124091"/>
                <a:ext cx="7995009" cy="54884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Let’s take the same observation </a:t>
                </a: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model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:</a:t>
                </a:r>
              </a:p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endParaRPr lang="en-US" sz="2000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𝑦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</m:sSub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=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𝜃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+</m:t>
                      </m:r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𝜖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</m:sSub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,  </m:t>
                      </m:r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𝜖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</m:sSub>
                      <m:sSup>
                        <m:sSup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∼</m:t>
                          </m:r>
                        </m:e>
                        <m:sup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𝑖</m:t>
                          </m:r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.</m:t>
                          </m:r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𝑖</m:t>
                          </m:r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.</m:t>
                          </m:r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𝑑</m:t>
                          </m:r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.</m:t>
                          </m:r>
                        </m:sup>
                      </m:sSup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𝑁</m:t>
                      </m:r>
                      <m:d>
                        <m:d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0,</m:t>
                          </m:r>
                          <m:sSup>
                            <m:sSupPr>
                              <m:ctrlP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,  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𝑖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=1, ⋯, 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𝑛</m:t>
                      </m:r>
                    </m:oMath>
                  </m:oMathPara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endParaRPr lang="en-US" sz="2000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What happens if we use a more </a:t>
                </a: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general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</a:t>
                </a: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prior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?</a:t>
                </a:r>
              </a:p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endParaRPr lang="en-US" sz="2000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endParaRPr lang="en-US" sz="2000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endParaRPr lang="en-US" sz="2000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endParaRPr lang="en-US" sz="2000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endParaRPr lang="en-US" sz="2000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endParaRPr lang="en-US" sz="2000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… then the </a:t>
                </a: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posterior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Segoe UI" panose="020B0502040204020203" pitchFamily="34" charset="0"/>
                      </a:rPr>
                      <m:t>𝜃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Segoe UI" panose="020B0502040204020203" pitchFamily="34" charset="0"/>
                      </a:rPr>
                      <m:t>|</m:t>
                    </m:r>
                    <m:sSub>
                      <m:sSubPr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Segoe UI" panose="020B0502040204020203" pitchFamily="34" charset="0"/>
                          </a:rPr>
                          <m:t>𝑦</m:t>
                        </m:r>
                      </m:e>
                      <m:sub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Segoe UI" panose="020B0502040204020203" pitchFamily="34" charset="0"/>
                          </a:rPr>
                          <m:t>1</m:t>
                        </m:r>
                      </m:sub>
                    </m:sSub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Segoe UI" panose="020B0502040204020203" pitchFamily="34" charset="0"/>
                      </a:rPr>
                      <m:t>,⋯, </m:t>
                    </m:r>
                    <m:sSub>
                      <m:sSubPr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Segoe UI" panose="020B0502040204020203" pitchFamily="34" charset="0"/>
                          </a:rPr>
                          <m:t>𝑦</m:t>
                        </m:r>
                      </m:e>
                      <m:sub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Segoe UI" panose="020B0502040204020203" pitchFamily="34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is </a:t>
                </a: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not</a:t>
                </a:r>
                <a:r>
                  <a:rPr kumimoji="0" lang="en-US" sz="2000" b="1" i="0" u="none" strike="noStrike" kern="1200" cap="none" spc="0" normalizeH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</a:t>
                </a:r>
                <a:r>
                  <a:rPr kumimoji="0" lang="en-US" sz="2000" b="0" i="0" u="none" strike="noStrike" kern="1200" cap="none" spc="0" normalizeH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known and cannot be directly sampled </a:t>
                </a:r>
                <a:r>
                  <a:rPr kumimoji="0" lang="en-US" sz="2000" b="1" i="0" u="none" strike="noStrike" kern="1200" cap="none" spc="0" normalizeH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(no closed-form)</a:t>
                </a:r>
                <a:endPara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lang="en-US" sz="2000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342900" marR="0" lvl="0" indent="-34290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Use </a:t>
                </a:r>
                <a:r>
                  <a:rPr lang="en-US" sz="2000" b="1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Markov Chain Monte Carlo (MCMC)</a:t>
                </a:r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 to sample:</a:t>
                </a:r>
              </a:p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𝜋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𝜃</m:t>
                          </m:r>
                        </m:e>
                        <m:e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,⋯, 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∝</m:t>
                      </m:r>
                      <m:r>
                        <a:rPr lang="en-US" sz="2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𝑓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,⋯, 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𝑛</m:t>
                              </m:r>
                            </m:sub>
                          </m:sSub>
                        </m:e>
                        <m:e>
                          <m:r>
                            <a:rPr lang="en-US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𝜃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⋅</m:t>
                      </m:r>
                      <m:r>
                        <a:rPr lang="en-US" sz="2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𝜋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en-US" sz="2000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lang="en-US" sz="2000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0D1E16A-BBE5-48AB-872C-EAADE71237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495" y="1124091"/>
                <a:ext cx="7995009" cy="5488426"/>
              </a:xfrm>
              <a:prstGeom prst="rect">
                <a:avLst/>
              </a:prstGeom>
              <a:blipFill>
                <a:blip r:embed="rId3"/>
                <a:stretch>
                  <a:fillRect l="-794" t="-6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DF6B8B3F-1EE9-4854-A10E-348D90E58E23}"/>
              </a:ext>
            </a:extLst>
          </p:cNvPr>
          <p:cNvGrpSpPr/>
          <p:nvPr/>
        </p:nvGrpSpPr>
        <p:grpSpPr>
          <a:xfrm>
            <a:off x="3497803" y="2858610"/>
            <a:ext cx="1677879" cy="1642370"/>
            <a:chOff x="3417904" y="3027284"/>
            <a:chExt cx="1867862" cy="174002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A0921F4-797F-4FC9-9E0A-A8E6C47F2A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806" t="6716" r="9381" b="3736"/>
            <a:stretch/>
          </p:blipFill>
          <p:spPr>
            <a:xfrm>
              <a:off x="3417904" y="3027284"/>
              <a:ext cx="1867862" cy="1740025"/>
            </a:xfrm>
            <a:prstGeom prst="rect">
              <a:avLst/>
            </a:prstGeom>
          </p:spPr>
        </p:pic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6A815A94-5651-4D3F-8029-3B4B44088BFF}"/>
                </a:ext>
              </a:extLst>
            </p:cNvPr>
            <p:cNvSpPr/>
            <p:nvPr/>
          </p:nvSpPr>
          <p:spPr>
            <a:xfrm>
              <a:off x="3826276" y="3559942"/>
              <a:ext cx="1100831" cy="744732"/>
            </a:xfrm>
            <a:custGeom>
              <a:avLst/>
              <a:gdLst>
                <a:gd name="connsiteX0" fmla="*/ 0 w 1100831"/>
                <a:gd name="connsiteY0" fmla="*/ 727973 h 744732"/>
                <a:gd name="connsiteX1" fmla="*/ 328474 w 1100831"/>
                <a:gd name="connsiteY1" fmla="*/ 4 h 744732"/>
                <a:gd name="connsiteX2" fmla="*/ 665825 w 1100831"/>
                <a:gd name="connsiteY2" fmla="*/ 736850 h 744732"/>
                <a:gd name="connsiteX3" fmla="*/ 923277 w 1100831"/>
                <a:gd name="connsiteY3" fmla="*/ 408376 h 744732"/>
                <a:gd name="connsiteX4" fmla="*/ 1100831 w 1100831"/>
                <a:gd name="connsiteY4" fmla="*/ 727973 h 74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0831" h="744732">
                  <a:moveTo>
                    <a:pt x="0" y="727973"/>
                  </a:moveTo>
                  <a:cubicBezTo>
                    <a:pt x="108751" y="363249"/>
                    <a:pt x="217503" y="-1475"/>
                    <a:pt x="328474" y="4"/>
                  </a:cubicBezTo>
                  <a:cubicBezTo>
                    <a:pt x="439445" y="1483"/>
                    <a:pt x="566691" y="668788"/>
                    <a:pt x="665825" y="736850"/>
                  </a:cubicBezTo>
                  <a:cubicBezTo>
                    <a:pt x="764959" y="804912"/>
                    <a:pt x="850776" y="409855"/>
                    <a:pt x="923277" y="408376"/>
                  </a:cubicBezTo>
                  <a:cubicBezTo>
                    <a:pt x="995778" y="406896"/>
                    <a:pt x="1048304" y="567434"/>
                    <a:pt x="1100831" y="727973"/>
                  </a:cubicBezTo>
                </a:path>
              </a:pathLst>
            </a:custGeom>
            <a:noFill/>
            <a:ln w="381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72138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436B49-3D95-41E5-A737-E7601C9511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0D1E16A-BBE5-48AB-872C-EAADE7123770}"/>
                  </a:ext>
                </a:extLst>
              </p:cNvPr>
              <p:cNvSpPr txBox="1"/>
              <p:nvPr/>
            </p:nvSpPr>
            <p:spPr>
              <a:xfrm>
                <a:off x="574495" y="1142259"/>
                <a:ext cx="7995009" cy="59624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R="0" lvl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A popular </a:t>
                </a:r>
                <a:r>
                  <a:rPr lang="en-US" sz="2000" b="1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MCMC </a:t>
                </a:r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sampling algorithm is </a:t>
                </a:r>
                <a:r>
                  <a:rPr lang="en-US" sz="2000" b="1" dirty="0">
                    <a:solidFill>
                      <a:srgbClr val="0000F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Metropolis-Hasting</a:t>
                </a:r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:</a:t>
                </a:r>
              </a:p>
              <a:p>
                <a:pPr marL="457200" marR="0" lvl="0" indent="-45720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+mj-lt"/>
                  <a:buAutoNum type="arabicPeriod"/>
                  <a:tabLst/>
                  <a:defRPr/>
                </a:pPr>
                <a:r>
                  <a:rPr lang="en-US" sz="2000" b="1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Initialization</a:t>
                </a:r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: draw a sample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B05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from </a:t>
                </a:r>
                <a:r>
                  <a:rPr lang="en-US" sz="2000" b="1" dirty="0">
                    <a:solidFill>
                      <a:srgbClr val="0000F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prior</a:t>
                </a:r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 distribution:</a:t>
                </a:r>
              </a:p>
              <a:p>
                <a:pPr marL="457200" marR="0" lvl="0" indent="-45720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+mj-lt"/>
                  <a:buAutoNum type="arabicPeriod"/>
                  <a:tabLst/>
                  <a:defRPr/>
                </a:pPr>
                <a:endParaRPr lang="en-US" sz="2000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457200" marR="0" lvl="0" indent="-45720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+mj-lt"/>
                  <a:buAutoNum type="arabicPeriod"/>
                  <a:tabLst/>
                  <a:defRPr/>
                </a:pPr>
                <a:endParaRPr lang="en-US" sz="2000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457200" lvl="0" indent="-457200" defTabSz="914400">
                  <a:lnSpc>
                    <a:spcPct val="150000"/>
                  </a:lnSpc>
                  <a:buFont typeface="+mj-lt"/>
                  <a:buAutoNum type="arabicPeriod"/>
                  <a:defRPr/>
                </a:pPr>
                <a:r>
                  <a:rPr lang="en-US" sz="2000" b="1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At</a:t>
                </a:r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en-US" sz="2000" b="1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iteration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𝒕</m:t>
                    </m:r>
                  </m:oMath>
                </a14:m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, draw a new point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solidFill>
                              <a:srgbClr val="FA0ABB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FA0ABB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𝜃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FA0ABB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 from </a:t>
                </a:r>
                <a:r>
                  <a:rPr lang="en-US" sz="2000" b="1" dirty="0">
                    <a:solidFill>
                      <a:srgbClr val="0000F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proposal</a:t>
                </a:r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 distribution:</a:t>
                </a:r>
              </a:p>
              <a:p>
                <a:pPr marL="914400" lvl="1" indent="-457200" defTabSz="914400">
                  <a:lnSpc>
                    <a:spcPct val="150000"/>
                  </a:lnSpc>
                  <a:buFont typeface="Arial" panose="020B0604020202020204" pitchFamily="34" charset="0"/>
                  <a:buChar char="•"/>
                  <a:defRPr/>
                </a:pPr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E.g.,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p</m:t>
                    </m:r>
                    <m:r>
                      <a:rPr lang="en-US" sz="20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(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rgbClr val="FA0ABB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FA0ABB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𝜃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FA0ABB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∗</m:t>
                        </m:r>
                      </m:sup>
                    </m:sSup>
                    <m:r>
                      <a:rPr lang="en-US" sz="20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|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𝑡</m:t>
                        </m:r>
                        <m:r>
                          <a:rPr lang="en-US" sz="20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−1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)∼</m:t>
                    </m:r>
                    <m:r>
                      <a:rPr lang="en-US" sz="20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𝑁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𝑡</m:t>
                            </m:r>
                            <m:r>
                              <a:rPr lang="en-US" sz="20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US" sz="2000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457200" lvl="0" indent="-457200" defTabSz="914400">
                  <a:lnSpc>
                    <a:spcPct val="150000"/>
                  </a:lnSpc>
                  <a:buFont typeface="+mj-lt"/>
                  <a:buAutoNum type="arabicPeriod"/>
                  <a:defRPr/>
                </a:pPr>
                <a:endParaRPr lang="en-US" sz="2000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457200" lvl="0" indent="-457200" defTabSz="914400">
                  <a:lnSpc>
                    <a:spcPct val="150000"/>
                  </a:lnSpc>
                  <a:buFont typeface="+mj-lt"/>
                  <a:buAutoNum type="arabicPeriod"/>
                  <a:defRPr/>
                </a:pPr>
                <a:r>
                  <a:rPr lang="en-US" sz="2000" b="1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Accept</a:t>
                </a:r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 the proposal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𝜃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𝑡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rgbClr val="FA0ABB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FA0ABB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𝜃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FA0ABB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 with </a:t>
                </a:r>
                <a:r>
                  <a:rPr lang="en-US" sz="2000" b="1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probability:</a:t>
                </a:r>
              </a:p>
              <a:p>
                <a:pPr marL="800100" lvl="1" indent="-342900" defTabSz="914400">
                  <a:lnSpc>
                    <a:spcPct val="150000"/>
                  </a:lnSpc>
                  <a:buFont typeface="Arial" panose="020B0604020202020204" pitchFamily="34" charset="0"/>
                  <a:buChar char="•"/>
                  <a:defRPr/>
                </a:pPr>
                <a14:m>
                  <m:oMath xmlns:m="http://schemas.openxmlformats.org/officeDocument/2006/math">
                    <m:r>
                      <a:rPr lang="en-US" sz="2000" b="0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𝛼</m:t>
                    </m:r>
                    <m:r>
                      <a:rPr lang="en-US" sz="2000" b="0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r>
                      <a:rPr lang="en-US" sz="2000" b="0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𝑚𝑖𝑛</m:t>
                    </m:r>
                    <m:r>
                      <a:rPr lang="en-US" sz="2000" b="0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(1</m:t>
                    </m:r>
                    <m:r>
                      <a:rPr lang="en-US" sz="2000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,</m:t>
                    </m:r>
                    <m:f>
                      <m:fPr>
                        <m:ctrlPr>
                          <a:rPr lang="en-US" sz="20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𝜋</m:t>
                        </m:r>
                        <m:d>
                          <m:dPr>
                            <m:ctrlPr>
                              <a:rPr lang="en-US" sz="2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0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𝜃</m:t>
                                </m:r>
                              </m:e>
                              <m:sup>
                                <m:r>
                                  <a:rPr lang="en-US" sz="20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∗</m:t>
                                </m:r>
                              </m:sup>
                            </m:sSup>
                          </m:e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,⋯, </m:t>
                            </m:r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num>
                      <m:den>
                        <m:r>
                          <a:rPr lang="en-US" sz="2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𝜋</m:t>
                        </m:r>
                        <m:d>
                          <m:dPr>
                            <m:ctrlPr>
                              <a:rPr lang="en-US" sz="2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𝑡</m:t>
                                </m:r>
                                <m:r>
                                  <a:rPr lang="en-US" sz="20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−1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,⋯, </m:t>
                            </m:r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den>
                    </m:f>
                    <m:r>
                      <a:rPr lang="en-US" sz="20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⋅</m:t>
                    </m:r>
                    <m:f>
                      <m:fPr>
                        <m:ctrlPr>
                          <a:rPr lang="en-US" sz="20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𝑝</m:t>
                        </m:r>
                        <m:r>
                          <a:rPr lang="en-US" sz="2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𝑡</m:t>
                            </m:r>
                            <m:r>
                              <a:rPr lang="en-US" sz="2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|</m:t>
                        </m:r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sz="2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)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𝑝</m:t>
                        </m:r>
                        <m:r>
                          <a:rPr lang="en-US" sz="2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sz="2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𝑡</m:t>
                            </m:r>
                            <m:r>
                              <a:rPr lang="en-US" sz="2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sz="20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)</m:t>
                        </m:r>
                      </m:den>
                    </m:f>
                    <m:r>
                      <a:rPr lang="en-US" sz="2000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)</m:t>
                    </m:r>
                  </m:oMath>
                </a14:m>
                <a:endParaRPr lang="en-US" sz="2000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800100" lvl="1" indent="-342900" defTabSz="914400">
                  <a:lnSpc>
                    <a:spcPct val="150000"/>
                  </a:lnSpc>
                  <a:buFont typeface="Arial" panose="020B0604020202020204" pitchFamily="34" charset="0"/>
                  <a:buChar char="•"/>
                  <a:defRPr/>
                </a:pPr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Otherwise: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𝜃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𝑡</m:t>
                        </m:r>
                      </m:sub>
                    </m:sSub>
                    <m:r>
                      <a:rPr lang="en-US" sz="20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𝜃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𝑡</m:t>
                        </m:r>
                        <m:r>
                          <a:rPr lang="en-US" sz="20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−1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800100" lvl="1" indent="-342900" defTabSz="914400">
                  <a:lnSpc>
                    <a:spcPct val="150000"/>
                  </a:lnSpc>
                  <a:buFont typeface="Arial" panose="020B0604020202020204" pitchFamily="34" charset="0"/>
                  <a:buChar char="•"/>
                  <a:defRPr/>
                </a:pPr>
                <a:endParaRPr lang="en-US" sz="2000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457200" marR="0" lvl="0" indent="-45720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+mj-lt"/>
                  <a:buAutoNum type="arabicPeriod"/>
                  <a:tabLst/>
                  <a:defRPr/>
                </a:pPr>
                <a:endParaRPr lang="en-US" sz="2000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0D1E16A-BBE5-48AB-872C-EAADE71237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495" y="1142259"/>
                <a:ext cx="7995009" cy="5962466"/>
              </a:xfrm>
              <a:prstGeom prst="rect">
                <a:avLst/>
              </a:prstGeom>
              <a:blipFill>
                <a:blip r:embed="rId3"/>
                <a:stretch>
                  <a:fillRect l="-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itle 1">
            <a:extLst>
              <a:ext uri="{FF2B5EF4-FFF2-40B4-BE49-F238E27FC236}">
                <a16:creationId xmlns:a16="http://schemas.microsoft.com/office/drawing/2014/main" id="{395B67CE-B999-474B-9C83-5B9BAB1DCBB2}"/>
              </a:ext>
            </a:extLst>
          </p:cNvPr>
          <p:cNvSpPr txBox="1">
            <a:spLocks/>
          </p:cNvSpPr>
          <p:nvPr/>
        </p:nvSpPr>
        <p:spPr>
          <a:xfrm>
            <a:off x="1141283" y="306505"/>
            <a:ext cx="7424440" cy="57336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>
                <a:solidFill>
                  <a:srgbClr val="4472C4">
                    <a:lumMod val="50000"/>
                  </a:srgb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Markov Chain Monte Carlo (MCMC)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E27E26E-A44D-0945-B3A6-500902A4251F}"/>
              </a:ext>
            </a:extLst>
          </p:cNvPr>
          <p:cNvGrpSpPr/>
          <p:nvPr/>
        </p:nvGrpSpPr>
        <p:grpSpPr>
          <a:xfrm>
            <a:off x="3257686" y="2083754"/>
            <a:ext cx="1243975" cy="1046310"/>
            <a:chOff x="3257686" y="2083754"/>
            <a:chExt cx="1243975" cy="104631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43289AAA-3760-E040-BBA1-B0545C0567F5}"/>
                </a:ext>
              </a:extLst>
            </p:cNvPr>
            <p:cNvGrpSpPr/>
            <p:nvPr/>
          </p:nvGrpSpPr>
          <p:grpSpPr>
            <a:xfrm>
              <a:off x="3257686" y="2083754"/>
              <a:ext cx="1243975" cy="1046310"/>
              <a:chOff x="3417904" y="3027284"/>
              <a:chExt cx="1867862" cy="1740025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2A536A41-8C56-5C4D-B0AC-A6FAB6CD9CD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7806" t="6716" r="9381" b="3736"/>
              <a:stretch/>
            </p:blipFill>
            <p:spPr>
              <a:xfrm>
                <a:off x="3417904" y="3027284"/>
                <a:ext cx="1867862" cy="1740025"/>
              </a:xfrm>
              <a:prstGeom prst="rect">
                <a:avLst/>
              </a:prstGeom>
            </p:spPr>
          </p:pic>
          <p:sp>
            <p:nvSpPr>
              <p:cNvPr id="12" name="Freeform: Shape 6">
                <a:extLst>
                  <a:ext uri="{FF2B5EF4-FFF2-40B4-BE49-F238E27FC236}">
                    <a16:creationId xmlns:a16="http://schemas.microsoft.com/office/drawing/2014/main" id="{EA74083A-3DB4-E84D-88E1-0921443B8503}"/>
                  </a:ext>
                </a:extLst>
              </p:cNvPr>
              <p:cNvSpPr/>
              <p:nvPr/>
            </p:nvSpPr>
            <p:spPr>
              <a:xfrm>
                <a:off x="3826276" y="3559942"/>
                <a:ext cx="1100831" cy="744732"/>
              </a:xfrm>
              <a:custGeom>
                <a:avLst/>
                <a:gdLst>
                  <a:gd name="connsiteX0" fmla="*/ 0 w 1100831"/>
                  <a:gd name="connsiteY0" fmla="*/ 727973 h 744732"/>
                  <a:gd name="connsiteX1" fmla="*/ 328474 w 1100831"/>
                  <a:gd name="connsiteY1" fmla="*/ 4 h 744732"/>
                  <a:gd name="connsiteX2" fmla="*/ 665825 w 1100831"/>
                  <a:gd name="connsiteY2" fmla="*/ 736850 h 744732"/>
                  <a:gd name="connsiteX3" fmla="*/ 923277 w 1100831"/>
                  <a:gd name="connsiteY3" fmla="*/ 408376 h 744732"/>
                  <a:gd name="connsiteX4" fmla="*/ 1100831 w 1100831"/>
                  <a:gd name="connsiteY4" fmla="*/ 727973 h 7447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00831" h="744732">
                    <a:moveTo>
                      <a:pt x="0" y="727973"/>
                    </a:moveTo>
                    <a:cubicBezTo>
                      <a:pt x="108751" y="363249"/>
                      <a:pt x="217503" y="-1475"/>
                      <a:pt x="328474" y="4"/>
                    </a:cubicBezTo>
                    <a:cubicBezTo>
                      <a:pt x="439445" y="1483"/>
                      <a:pt x="566691" y="668788"/>
                      <a:pt x="665825" y="736850"/>
                    </a:cubicBezTo>
                    <a:cubicBezTo>
                      <a:pt x="764959" y="804912"/>
                      <a:pt x="850776" y="409855"/>
                      <a:pt x="923277" y="408376"/>
                    </a:cubicBezTo>
                    <a:cubicBezTo>
                      <a:pt x="995778" y="406896"/>
                      <a:pt x="1048304" y="567434"/>
                      <a:pt x="1100831" y="727973"/>
                    </a:cubicBezTo>
                  </a:path>
                </a:pathLst>
              </a:custGeom>
              <a:noFill/>
              <a:ln w="38100"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E2B32161-A25E-FE41-8F82-464C95D5E907}"/>
                </a:ext>
              </a:extLst>
            </p:cNvPr>
            <p:cNvSpPr/>
            <p:nvPr/>
          </p:nvSpPr>
          <p:spPr>
            <a:xfrm>
              <a:off x="3716215" y="2801815"/>
              <a:ext cx="82062" cy="93785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F501FF42-76B0-1641-99FF-AD26DB21BA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55288" y="3429000"/>
            <a:ext cx="1045070" cy="1076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781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436B49-3D95-41E5-A737-E7601C9511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0D1E16A-BBE5-48AB-872C-EAADE7123770}"/>
                  </a:ext>
                </a:extLst>
              </p:cNvPr>
              <p:cNvSpPr txBox="1"/>
              <p:nvPr/>
            </p:nvSpPr>
            <p:spPr>
              <a:xfrm>
                <a:off x="574495" y="1142259"/>
                <a:ext cx="7995009" cy="51133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 defTabSz="914400">
                  <a:lnSpc>
                    <a:spcPct val="150000"/>
                  </a:lnSpc>
                  <a:buFont typeface="+mj-lt"/>
                  <a:buAutoNum type="arabicPeriod" startAt="4"/>
                  <a:defRPr/>
                </a:pPr>
                <a:r>
                  <a:rPr lang="en-US" sz="2000" b="1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Steps 1-3 </a:t>
                </a:r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construct a </a:t>
                </a:r>
                <a:r>
                  <a:rPr lang="en-US" sz="2000" b="1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Markov chain </a:t>
                </a:r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which samples the </a:t>
                </a:r>
                <a:r>
                  <a:rPr lang="en-US" sz="2000" b="1" dirty="0">
                    <a:solidFill>
                      <a:srgbClr val="0000F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posterior</a:t>
                </a:r>
                <a:r>
                  <a:rPr lang="en-US" sz="2000" dirty="0">
                    <a:solidFill>
                      <a:srgbClr val="0000F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using only </a:t>
                </a:r>
                <a:r>
                  <a:rPr lang="en-US" sz="2000" b="1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evaluations </a:t>
                </a:r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of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𝜋</m:t>
                    </m:r>
                    <m:r>
                      <a:rPr lang="en-US" sz="20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(</m:t>
                    </m:r>
                    <m:r>
                      <a:rPr lang="en-US" sz="20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𝜃</m:t>
                    </m:r>
                    <m:r>
                      <a:rPr lang="en-US" sz="20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|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,⋯, 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𝑛</m:t>
                        </m:r>
                      </m:sub>
                    </m:sSub>
                    <m:r>
                      <a:rPr lang="en-US" sz="20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:</a:t>
                </a:r>
              </a:p>
              <a:p>
                <a:pPr marL="457200" indent="-457200" defTabSz="914400">
                  <a:lnSpc>
                    <a:spcPct val="150000"/>
                  </a:lnSpc>
                  <a:buFont typeface="+mj-lt"/>
                  <a:buAutoNum type="arabicPeriod" startAt="4"/>
                  <a:defRPr/>
                </a:pPr>
                <a:endParaRPr lang="en-US" sz="2000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457200" indent="-457200" defTabSz="914400">
                  <a:lnSpc>
                    <a:spcPct val="150000"/>
                  </a:lnSpc>
                  <a:buFont typeface="+mj-lt"/>
                  <a:buAutoNum type="arabicPeriod" startAt="4"/>
                  <a:defRPr/>
                </a:pPr>
                <a:endParaRPr lang="en-US" sz="2000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457200" indent="-457200" defTabSz="914400">
                  <a:lnSpc>
                    <a:spcPct val="150000"/>
                  </a:lnSpc>
                  <a:buFont typeface="+mj-lt"/>
                  <a:buAutoNum type="arabicPeriod" startAt="4"/>
                  <a:defRPr/>
                </a:pPr>
                <a:endParaRPr lang="en-US" sz="2000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457200" indent="-457200" defTabSz="914400">
                  <a:lnSpc>
                    <a:spcPct val="150000"/>
                  </a:lnSpc>
                  <a:buFont typeface="+mj-lt"/>
                  <a:buAutoNum type="arabicPeriod" startAt="4"/>
                  <a:defRPr/>
                </a:pPr>
                <a:endParaRPr lang="en-US" sz="2000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457200" indent="-457200" defTabSz="914400">
                  <a:lnSpc>
                    <a:spcPct val="150000"/>
                  </a:lnSpc>
                  <a:buFont typeface="+mj-lt"/>
                  <a:buAutoNum type="arabicPeriod" startAt="4"/>
                  <a:defRPr/>
                </a:pPr>
                <a:endParaRPr lang="en-US" sz="2000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457200" indent="-457200" defTabSz="914400">
                  <a:lnSpc>
                    <a:spcPct val="150000"/>
                  </a:lnSpc>
                  <a:buFont typeface="+mj-lt"/>
                  <a:buAutoNum type="arabicPeriod" startAt="4"/>
                  <a:defRPr/>
                </a:pPr>
                <a:r>
                  <a:rPr lang="en-US" sz="2000" b="1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Burn-in: </a:t>
                </a:r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if initialized </a:t>
                </a:r>
                <a:r>
                  <a:rPr lang="en-US" sz="2000" b="1" dirty="0">
                    <a:solidFill>
                      <a:srgbClr val="FF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poorly</a:t>
                </a:r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, </a:t>
                </a:r>
                <a:r>
                  <a:rPr lang="en-US" sz="2000" b="1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remove</a:t>
                </a:r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 a few iterations at the start of the chain.</a:t>
                </a:r>
              </a:p>
              <a:p>
                <a:pPr marL="457200" indent="-457200" defTabSz="914400">
                  <a:lnSpc>
                    <a:spcPct val="150000"/>
                  </a:lnSpc>
                  <a:buFont typeface="+mj-lt"/>
                  <a:buAutoNum type="arabicPeriod" startAt="4"/>
                  <a:defRPr/>
                </a:pPr>
                <a:r>
                  <a:rPr lang="en-US" sz="2000" b="1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Thinning (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𝒎</m:t>
                    </m:r>
                  </m:oMath>
                </a14:m>
                <a:r>
                  <a:rPr lang="en-US" sz="2000" b="1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-step):</a:t>
                </a:r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 if the samples are </a:t>
                </a:r>
                <a:r>
                  <a:rPr lang="en-US" sz="2000" b="1" dirty="0">
                    <a:solidFill>
                      <a:srgbClr val="FF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highly correlated</a:t>
                </a:r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, </a:t>
                </a:r>
                <a:r>
                  <a:rPr lang="en-US" sz="2000" b="1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keep </a:t>
                </a:r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every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srgbClr val="FA0ABB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𝒎</m:t>
                    </m:r>
                  </m:oMath>
                </a14:m>
                <a:r>
                  <a:rPr lang="en-US" sz="2000" b="1" dirty="0">
                    <a:solidFill>
                      <a:srgbClr val="FA0ABB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-</a:t>
                </a:r>
                <a:r>
                  <a:rPr lang="en-US" sz="2000" b="1" dirty="0" err="1">
                    <a:solidFill>
                      <a:srgbClr val="FA0ABB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th</a:t>
                </a:r>
                <a:r>
                  <a:rPr lang="en-US" sz="2000" b="1" dirty="0">
                    <a:solidFill>
                      <a:srgbClr val="00B05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iteration and discard others.</a:t>
                </a:r>
                <a:endParaRPr lang="en-US" sz="2000" b="1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0D1E16A-BBE5-48AB-872C-EAADE71237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495" y="1142259"/>
                <a:ext cx="7995009" cy="5113323"/>
              </a:xfrm>
              <a:prstGeom prst="rect">
                <a:avLst/>
              </a:prstGeom>
              <a:blipFill>
                <a:blip r:embed="rId3"/>
                <a:stretch>
                  <a:fillRect l="-1111" r="-635" b="-12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itle 1">
            <a:extLst>
              <a:ext uri="{FF2B5EF4-FFF2-40B4-BE49-F238E27FC236}">
                <a16:creationId xmlns:a16="http://schemas.microsoft.com/office/drawing/2014/main" id="{395B67CE-B999-474B-9C83-5B9BAB1DCBB2}"/>
              </a:ext>
            </a:extLst>
          </p:cNvPr>
          <p:cNvSpPr txBox="1">
            <a:spLocks/>
          </p:cNvSpPr>
          <p:nvPr/>
        </p:nvSpPr>
        <p:spPr>
          <a:xfrm>
            <a:off x="1141283" y="306505"/>
            <a:ext cx="7424440" cy="57336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>
                <a:solidFill>
                  <a:srgbClr val="4472C4">
                    <a:lumMod val="50000"/>
                  </a:srgb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Markov Chain Monte Carlo (MCMC)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6C6F318C-EC00-B042-8F35-5612915863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8044" y="2245434"/>
            <a:ext cx="5813329" cy="2102978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BB50ECE-3D4E-754F-9565-C2D8BBA5ED61}"/>
              </a:ext>
            </a:extLst>
          </p:cNvPr>
          <p:cNvCxnSpPr/>
          <p:nvPr/>
        </p:nvCxnSpPr>
        <p:spPr>
          <a:xfrm>
            <a:off x="488272" y="3031434"/>
            <a:ext cx="680871" cy="0"/>
          </a:xfrm>
          <a:prstGeom prst="straightConnector1">
            <a:avLst/>
          </a:prstGeom>
          <a:ln w="3810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95D4C6B3-F110-AF49-B713-1AAE4634D784}"/>
              </a:ext>
            </a:extLst>
          </p:cNvPr>
          <p:cNvSpPr/>
          <p:nvPr/>
        </p:nvSpPr>
        <p:spPr>
          <a:xfrm>
            <a:off x="1495952" y="2354512"/>
            <a:ext cx="426128" cy="1607883"/>
          </a:xfrm>
          <a:prstGeom prst="rect">
            <a:avLst/>
          </a:prstGeom>
          <a:solidFill>
            <a:srgbClr val="FF0000">
              <a:alpha val="20000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0C64D77-D22A-AE4C-A43F-ABC7CB5CE77D}"/>
              </a:ext>
            </a:extLst>
          </p:cNvPr>
          <p:cNvGrpSpPr/>
          <p:nvPr/>
        </p:nvGrpSpPr>
        <p:grpSpPr>
          <a:xfrm>
            <a:off x="6536061" y="2086808"/>
            <a:ext cx="2107773" cy="2369271"/>
            <a:chOff x="6536061" y="2086808"/>
            <a:chExt cx="2107773" cy="2369271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9DAB17B1-F928-AC4E-9D9C-C96B33E7CD9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681833" y="2086808"/>
              <a:ext cx="1456399" cy="2097214"/>
            </a:xfrm>
            <a:prstGeom prst="rect">
              <a:avLst/>
            </a:prstGeom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CB8875CA-2A91-A243-B9E2-4C4195064BF1}"/>
                </a:ext>
              </a:extLst>
            </p:cNvPr>
            <p:cNvSpPr txBox="1"/>
            <p:nvPr/>
          </p:nvSpPr>
          <p:spPr>
            <a:xfrm>
              <a:off x="6536061" y="4055969"/>
              <a:ext cx="210777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rgbClr val="0000FF"/>
                  </a:solidFill>
                </a:rPr>
                <a:t>Target Posterior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10CD772A-2FCD-8142-8127-B69F84C2148D}"/>
              </a:ext>
            </a:extLst>
          </p:cNvPr>
          <p:cNvGrpSpPr/>
          <p:nvPr/>
        </p:nvGrpSpPr>
        <p:grpSpPr>
          <a:xfrm>
            <a:off x="2013340" y="2354512"/>
            <a:ext cx="4553112" cy="2163177"/>
            <a:chOff x="2013340" y="2354512"/>
            <a:chExt cx="4553112" cy="2163177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3E03E038-961A-D24C-B90B-7904F27ADE65}"/>
                </a:ext>
              </a:extLst>
            </p:cNvPr>
            <p:cNvGrpSpPr/>
            <p:nvPr/>
          </p:nvGrpSpPr>
          <p:grpSpPr>
            <a:xfrm>
              <a:off x="2226365" y="2354512"/>
              <a:ext cx="4340087" cy="1634387"/>
              <a:chOff x="2226365" y="2354512"/>
              <a:chExt cx="4340087" cy="1634387"/>
            </a:xfrm>
          </p:grpSpPr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31B03283-8A0F-2D4C-A6BD-A38AAB4715CD}"/>
                  </a:ext>
                </a:extLst>
              </p:cNvPr>
              <p:cNvCxnSpPr/>
              <p:nvPr/>
            </p:nvCxnSpPr>
            <p:spPr>
              <a:xfrm>
                <a:off x="2226365" y="2367764"/>
                <a:ext cx="0" cy="1607883"/>
              </a:xfrm>
              <a:prstGeom prst="line">
                <a:avLst/>
              </a:prstGeom>
              <a:ln w="28575">
                <a:solidFill>
                  <a:srgbClr val="FA0ABB"/>
                </a:solidFill>
                <a:prstDash val="sysDash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C22FC3D4-EDE8-F64A-A688-5FFC61539FFB}"/>
                  </a:ext>
                </a:extLst>
              </p:cNvPr>
              <p:cNvCxnSpPr/>
              <p:nvPr/>
            </p:nvCxnSpPr>
            <p:spPr>
              <a:xfrm>
                <a:off x="2484781" y="2374392"/>
                <a:ext cx="0" cy="1607883"/>
              </a:xfrm>
              <a:prstGeom prst="line">
                <a:avLst/>
              </a:prstGeom>
              <a:ln w="28575">
                <a:solidFill>
                  <a:srgbClr val="FA0ABB"/>
                </a:solidFill>
                <a:prstDash val="sysDash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53AEC011-FA10-8B41-83A1-2C62DCDEB38B}"/>
                  </a:ext>
                </a:extLst>
              </p:cNvPr>
              <p:cNvCxnSpPr/>
              <p:nvPr/>
            </p:nvCxnSpPr>
            <p:spPr>
              <a:xfrm>
                <a:off x="2749826" y="2374388"/>
                <a:ext cx="0" cy="1607883"/>
              </a:xfrm>
              <a:prstGeom prst="line">
                <a:avLst/>
              </a:prstGeom>
              <a:ln w="28575">
                <a:solidFill>
                  <a:srgbClr val="FA0ABB"/>
                </a:solidFill>
                <a:prstDash val="sysDash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D549B78D-2A7F-404A-B54F-A1FAB9DD4FC2}"/>
                  </a:ext>
                </a:extLst>
              </p:cNvPr>
              <p:cNvCxnSpPr/>
              <p:nvPr/>
            </p:nvCxnSpPr>
            <p:spPr>
              <a:xfrm>
                <a:off x="3008242" y="2367764"/>
                <a:ext cx="0" cy="1607883"/>
              </a:xfrm>
              <a:prstGeom prst="line">
                <a:avLst/>
              </a:prstGeom>
              <a:ln w="28575">
                <a:solidFill>
                  <a:srgbClr val="FA0ABB"/>
                </a:solidFill>
                <a:prstDash val="sysDash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A3433247-999F-694F-89BB-FA4CBEAADAE3}"/>
                  </a:ext>
                </a:extLst>
              </p:cNvPr>
              <p:cNvCxnSpPr/>
              <p:nvPr/>
            </p:nvCxnSpPr>
            <p:spPr>
              <a:xfrm>
                <a:off x="3253409" y="2374388"/>
                <a:ext cx="0" cy="1607883"/>
              </a:xfrm>
              <a:prstGeom prst="line">
                <a:avLst/>
              </a:prstGeom>
              <a:ln w="28575">
                <a:solidFill>
                  <a:srgbClr val="FA0ABB"/>
                </a:solidFill>
                <a:prstDash val="sysDash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F566C53E-C0D3-A244-A413-FA46CFC149EB}"/>
                  </a:ext>
                </a:extLst>
              </p:cNvPr>
              <p:cNvCxnSpPr/>
              <p:nvPr/>
            </p:nvCxnSpPr>
            <p:spPr>
              <a:xfrm>
                <a:off x="3511825" y="2381016"/>
                <a:ext cx="0" cy="1607883"/>
              </a:xfrm>
              <a:prstGeom prst="line">
                <a:avLst/>
              </a:prstGeom>
              <a:ln w="28575">
                <a:solidFill>
                  <a:srgbClr val="FA0ABB"/>
                </a:solidFill>
                <a:prstDash val="sysDash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786C60F3-A4AF-E444-8F99-102286E19B09}"/>
                  </a:ext>
                </a:extLst>
              </p:cNvPr>
              <p:cNvCxnSpPr/>
              <p:nvPr/>
            </p:nvCxnSpPr>
            <p:spPr>
              <a:xfrm>
                <a:off x="3776870" y="2381012"/>
                <a:ext cx="0" cy="1607883"/>
              </a:xfrm>
              <a:prstGeom prst="line">
                <a:avLst/>
              </a:prstGeom>
              <a:ln w="28575">
                <a:solidFill>
                  <a:srgbClr val="FA0ABB"/>
                </a:solidFill>
                <a:prstDash val="sysDash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CAC96BB6-88A0-9142-9FBC-09A4B4EE7121}"/>
                  </a:ext>
                </a:extLst>
              </p:cNvPr>
              <p:cNvCxnSpPr/>
              <p:nvPr/>
            </p:nvCxnSpPr>
            <p:spPr>
              <a:xfrm>
                <a:off x="4035286" y="2374388"/>
                <a:ext cx="0" cy="1607883"/>
              </a:xfrm>
              <a:prstGeom prst="line">
                <a:avLst/>
              </a:prstGeom>
              <a:ln w="28575">
                <a:solidFill>
                  <a:srgbClr val="FA0ABB"/>
                </a:solidFill>
                <a:prstDash val="sysDash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556524F6-9517-3C4E-A960-9D46334767DF}"/>
                  </a:ext>
                </a:extLst>
              </p:cNvPr>
              <p:cNvCxnSpPr/>
              <p:nvPr/>
            </p:nvCxnSpPr>
            <p:spPr>
              <a:xfrm>
                <a:off x="4273826" y="2374388"/>
                <a:ext cx="0" cy="1607883"/>
              </a:xfrm>
              <a:prstGeom prst="line">
                <a:avLst/>
              </a:prstGeom>
              <a:ln w="28575">
                <a:solidFill>
                  <a:srgbClr val="FA0ABB"/>
                </a:solidFill>
                <a:prstDash val="sysDash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08A2B201-BD61-FF4A-808E-AB30EF9ADFDE}"/>
                  </a:ext>
                </a:extLst>
              </p:cNvPr>
              <p:cNvCxnSpPr/>
              <p:nvPr/>
            </p:nvCxnSpPr>
            <p:spPr>
              <a:xfrm>
                <a:off x="4532242" y="2381016"/>
                <a:ext cx="0" cy="1607883"/>
              </a:xfrm>
              <a:prstGeom prst="line">
                <a:avLst/>
              </a:prstGeom>
              <a:ln w="28575">
                <a:solidFill>
                  <a:srgbClr val="FA0ABB"/>
                </a:solidFill>
                <a:prstDash val="sysDash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B2E5F280-47F1-F345-8CE3-A1C654F46D93}"/>
                  </a:ext>
                </a:extLst>
              </p:cNvPr>
              <p:cNvCxnSpPr/>
              <p:nvPr/>
            </p:nvCxnSpPr>
            <p:spPr>
              <a:xfrm>
                <a:off x="4797287" y="2381012"/>
                <a:ext cx="0" cy="1607883"/>
              </a:xfrm>
              <a:prstGeom prst="line">
                <a:avLst/>
              </a:prstGeom>
              <a:ln w="28575">
                <a:solidFill>
                  <a:srgbClr val="FA0ABB"/>
                </a:solidFill>
                <a:prstDash val="sysDash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DFD2561E-7257-5A4C-938D-EF63CA2EA235}"/>
                  </a:ext>
                </a:extLst>
              </p:cNvPr>
              <p:cNvCxnSpPr/>
              <p:nvPr/>
            </p:nvCxnSpPr>
            <p:spPr>
              <a:xfrm>
                <a:off x="5055703" y="2374388"/>
                <a:ext cx="0" cy="1607883"/>
              </a:xfrm>
              <a:prstGeom prst="line">
                <a:avLst/>
              </a:prstGeom>
              <a:ln w="28575">
                <a:solidFill>
                  <a:srgbClr val="FA0ABB"/>
                </a:solidFill>
                <a:prstDash val="sysDash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F700B709-8AA5-FE48-8063-607CCAADFC33}"/>
                  </a:ext>
                </a:extLst>
              </p:cNvPr>
              <p:cNvCxnSpPr/>
              <p:nvPr/>
            </p:nvCxnSpPr>
            <p:spPr>
              <a:xfrm>
                <a:off x="5280991" y="2354512"/>
                <a:ext cx="0" cy="1607883"/>
              </a:xfrm>
              <a:prstGeom prst="line">
                <a:avLst/>
              </a:prstGeom>
              <a:ln w="28575">
                <a:solidFill>
                  <a:srgbClr val="FA0ABB"/>
                </a:solidFill>
                <a:prstDash val="sysDash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69828BF0-1A36-0E47-86E0-1FCBB78B2B68}"/>
                  </a:ext>
                </a:extLst>
              </p:cNvPr>
              <p:cNvCxnSpPr/>
              <p:nvPr/>
            </p:nvCxnSpPr>
            <p:spPr>
              <a:xfrm>
                <a:off x="5539407" y="2361140"/>
                <a:ext cx="0" cy="1607883"/>
              </a:xfrm>
              <a:prstGeom prst="line">
                <a:avLst/>
              </a:prstGeom>
              <a:ln w="28575">
                <a:solidFill>
                  <a:srgbClr val="FA0ABB"/>
                </a:solidFill>
                <a:prstDash val="sysDash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23519521-1FCA-2F4F-B749-58422EDA175C}"/>
                  </a:ext>
                </a:extLst>
              </p:cNvPr>
              <p:cNvCxnSpPr/>
              <p:nvPr/>
            </p:nvCxnSpPr>
            <p:spPr>
              <a:xfrm>
                <a:off x="5804452" y="2361136"/>
                <a:ext cx="0" cy="1607883"/>
              </a:xfrm>
              <a:prstGeom prst="line">
                <a:avLst/>
              </a:prstGeom>
              <a:ln w="28575">
                <a:solidFill>
                  <a:srgbClr val="FA0ABB"/>
                </a:solidFill>
                <a:prstDash val="sysDash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92B5A3F5-CFA2-8041-BB37-0E32DDEBE193}"/>
                  </a:ext>
                </a:extLst>
              </p:cNvPr>
              <p:cNvCxnSpPr/>
              <p:nvPr/>
            </p:nvCxnSpPr>
            <p:spPr>
              <a:xfrm>
                <a:off x="6062868" y="2354512"/>
                <a:ext cx="0" cy="1607883"/>
              </a:xfrm>
              <a:prstGeom prst="line">
                <a:avLst/>
              </a:prstGeom>
              <a:ln w="28575">
                <a:solidFill>
                  <a:srgbClr val="FA0ABB"/>
                </a:solidFill>
                <a:prstDash val="sysDash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52D7EF1C-A26B-1847-91A2-8CCDAF3AD954}"/>
                  </a:ext>
                </a:extLst>
              </p:cNvPr>
              <p:cNvCxnSpPr/>
              <p:nvPr/>
            </p:nvCxnSpPr>
            <p:spPr>
              <a:xfrm>
                <a:off x="6314660" y="2367764"/>
                <a:ext cx="0" cy="1607883"/>
              </a:xfrm>
              <a:prstGeom prst="line">
                <a:avLst/>
              </a:prstGeom>
              <a:ln w="28575">
                <a:solidFill>
                  <a:srgbClr val="FA0ABB"/>
                </a:solidFill>
                <a:prstDash val="sysDash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8AB73819-3955-0341-8854-33C214552CAB}"/>
                  </a:ext>
                </a:extLst>
              </p:cNvPr>
              <p:cNvCxnSpPr/>
              <p:nvPr/>
            </p:nvCxnSpPr>
            <p:spPr>
              <a:xfrm>
                <a:off x="6566452" y="2354512"/>
                <a:ext cx="0" cy="1607883"/>
              </a:xfrm>
              <a:prstGeom prst="line">
                <a:avLst/>
              </a:prstGeom>
              <a:ln w="28575">
                <a:solidFill>
                  <a:srgbClr val="FA0ABB"/>
                </a:solidFill>
                <a:prstDash val="sysDash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</p:grpSp>
        <p:sp>
          <p:nvSpPr>
            <p:cNvPr id="3" name="Left Brace 2">
              <a:extLst>
                <a:ext uri="{FF2B5EF4-FFF2-40B4-BE49-F238E27FC236}">
                  <a16:creationId xmlns:a16="http://schemas.microsoft.com/office/drawing/2014/main" id="{D7DDFD73-7235-E645-89A7-D71BDA6956E6}"/>
                </a:ext>
              </a:extLst>
            </p:cNvPr>
            <p:cNvSpPr/>
            <p:nvPr/>
          </p:nvSpPr>
          <p:spPr>
            <a:xfrm rot="16200000">
              <a:off x="2292285" y="4052173"/>
              <a:ext cx="126575" cy="258415"/>
            </a:xfrm>
            <a:prstGeom prst="leftBrace">
              <a:avLst/>
            </a:prstGeom>
            <a:ln w="28575">
              <a:solidFill>
                <a:srgbClr val="FA0AB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10F3CE5F-CEFC-914D-BF1C-D3CDC230D20C}"/>
                    </a:ext>
                  </a:extLst>
                </p:cNvPr>
                <p:cNvSpPr txBox="1"/>
                <p:nvPr/>
              </p:nvSpPr>
              <p:spPr>
                <a:xfrm>
                  <a:off x="2013340" y="4179135"/>
                  <a:ext cx="117041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1600" b="1" i="1" smtClean="0">
                          <a:solidFill>
                            <a:srgbClr val="FA0ABB"/>
                          </a:solidFill>
                          <a:latin typeface="Cambria Math" panose="02040503050406030204" pitchFamily="18" charset="0"/>
                        </a:rPr>
                        <m:t>𝒎</m:t>
                      </m:r>
                    </m:oMath>
                  </a14:m>
                  <a:r>
                    <a:rPr lang="en-US" sz="1600" b="1" dirty="0">
                      <a:solidFill>
                        <a:srgbClr val="FA0ABB"/>
                      </a:solidFill>
                    </a:rPr>
                    <a:t> steps</a:t>
                  </a:r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10F3CE5F-CEFC-914D-BF1C-D3CDC230D20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13340" y="4179135"/>
                  <a:ext cx="1170410" cy="338554"/>
                </a:xfrm>
                <a:prstGeom prst="rect">
                  <a:avLst/>
                </a:prstGeom>
                <a:blipFill>
                  <a:blip r:embed="rId6"/>
                  <a:stretch>
                    <a:fillRect t="-7407" b="-222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817138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CEC1FA-2C78-1A4F-9177-08EA6E98E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7" y="1726956"/>
            <a:ext cx="8250481" cy="1702044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Section I. </a:t>
            </a:r>
            <a:br>
              <a:rPr lang="en-US" sz="3600" b="1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3600" b="1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The Bayesian Paradigm</a:t>
            </a:r>
            <a:endParaRPr lang="en-US" sz="5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3FF4F3-E928-164C-B5F6-C314D32CC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436B49-3D95-41E5-A737-E7601C9511A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7343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436B49-3D95-41E5-A737-E7601C9511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0D1E16A-BBE5-48AB-872C-EAADE7123770}"/>
                  </a:ext>
                </a:extLst>
              </p:cNvPr>
              <p:cNvSpPr txBox="1"/>
              <p:nvPr/>
            </p:nvSpPr>
            <p:spPr>
              <a:xfrm>
                <a:off x="402219" y="1142259"/>
                <a:ext cx="8569505" cy="60365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R="0" lvl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lang="en-US" sz="2000" b="1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Other MCMC sampling algorithms</a:t>
                </a:r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 with better performance:</a:t>
                </a:r>
              </a:p>
              <a:p>
                <a:pPr marL="457200" marR="0" lvl="0" indent="-45720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en-US" sz="2000" b="1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Hamiltonian Monte Carlo</a:t>
                </a:r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 (HMC)</a:t>
                </a:r>
              </a:p>
              <a:p>
                <a:pPr marL="800100" lvl="1" indent="-342900" defTabSz="914400">
                  <a:lnSpc>
                    <a:spcPct val="150000"/>
                  </a:lnSpc>
                  <a:buFont typeface="Arial" panose="020B0604020202020204" pitchFamily="34" charset="0"/>
                  <a:buChar char="•"/>
                  <a:defRPr/>
                </a:pPr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Use </a:t>
                </a:r>
                <a:r>
                  <a:rPr lang="en-US" sz="2000" b="1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Hamiltonian dynamics</a:t>
                </a:r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 to create </a:t>
                </a:r>
                <a:r>
                  <a:rPr lang="en-US" sz="2000" b="1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proposal</a:t>
                </a:r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 distribution</a:t>
                </a:r>
              </a:p>
              <a:p>
                <a:pPr marL="800100" lvl="1" indent="-342900" defTabSz="914400">
                  <a:lnSpc>
                    <a:spcPct val="150000"/>
                  </a:lnSpc>
                  <a:buFont typeface="Arial" panose="020B0604020202020204" pitchFamily="34" charset="0"/>
                  <a:buChar char="•"/>
                  <a:defRPr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𝐻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𝑥</m:t>
                        </m:r>
                        <m:r>
                          <a:rPr lang="en-US" sz="2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𝑝</m:t>
                        </m:r>
                      </m:e>
                    </m:d>
                    <m:r>
                      <a:rPr lang="en-US" sz="20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𝑈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𝑥</m:t>
                        </m:r>
                      </m:e>
                    </m:d>
                    <m:r>
                      <a:rPr lang="en-US" sz="20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+</m:t>
                    </m:r>
                    <m:r>
                      <a:rPr lang="en-US" sz="20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𝐾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𝑝</m:t>
                        </m:r>
                      </m:e>
                    </m:d>
                  </m:oMath>
                </a14:m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, (Total energy = Potential + kinetic Energy)</a:t>
                </a:r>
              </a:p>
              <a:p>
                <a:pPr marL="800100" lvl="1" indent="-342900" defTabSz="914400">
                  <a:lnSpc>
                    <a:spcPct val="150000"/>
                  </a:lnSpc>
                  <a:buFont typeface="Arial" panose="020B0604020202020204" pitchFamily="34" charset="0"/>
                  <a:buChar char="•"/>
                  <a:defRPr/>
                </a:pPr>
                <a:endParaRPr lang="en-US" sz="2000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800100" lvl="1" indent="-342900" defTabSz="914400">
                  <a:lnSpc>
                    <a:spcPct val="150000"/>
                  </a:lnSpc>
                  <a:buFont typeface="Arial" panose="020B0604020202020204" pitchFamily="34" charset="0"/>
                  <a:buChar char="•"/>
                  <a:defRPr/>
                </a:pPr>
                <a:endParaRPr lang="en-US" sz="2000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800100" lvl="1" indent="-342900" defTabSz="914400">
                  <a:lnSpc>
                    <a:spcPct val="150000"/>
                  </a:lnSpc>
                  <a:buFont typeface="Arial" panose="020B0604020202020204" pitchFamily="34" charset="0"/>
                  <a:buChar char="•"/>
                  <a:defRPr/>
                </a:pPr>
                <a:endParaRPr lang="en-US" sz="2000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800100" lvl="1" indent="-342900" defTabSz="914400">
                  <a:lnSpc>
                    <a:spcPct val="150000"/>
                  </a:lnSpc>
                  <a:buFont typeface="Arial" panose="020B0604020202020204" pitchFamily="34" charset="0"/>
                  <a:buChar char="•"/>
                  <a:defRPr/>
                </a:pPr>
                <a:endParaRPr lang="en-US" sz="2000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800100" lvl="1" indent="-342900" defTabSz="914400">
                  <a:lnSpc>
                    <a:spcPct val="150000"/>
                  </a:lnSpc>
                  <a:buFont typeface="Arial" panose="020B0604020202020204" pitchFamily="34" charset="0"/>
                  <a:buChar char="•"/>
                  <a:defRPr/>
                </a:pPr>
                <a:endParaRPr lang="en-US" sz="2000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800100" lvl="1" indent="-342900" defTabSz="914400">
                  <a:lnSpc>
                    <a:spcPct val="150000"/>
                  </a:lnSpc>
                  <a:buFont typeface="Arial" panose="020B0604020202020204" pitchFamily="34" charset="0"/>
                  <a:buChar char="•"/>
                  <a:defRPr/>
                </a:pPr>
                <a:endParaRPr lang="en-US" sz="2000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800100" lvl="1" indent="-342900" defTabSz="914400">
                  <a:lnSpc>
                    <a:spcPct val="150000"/>
                  </a:lnSpc>
                  <a:buFont typeface="Arial" panose="020B0604020202020204" pitchFamily="34" charset="0"/>
                  <a:buChar char="•"/>
                  <a:defRPr/>
                </a:pPr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Reference: </a:t>
                </a:r>
                <a:r>
                  <a:rPr lang="en-US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  <a:hlinkClick r:id="rId3"/>
                  </a:rPr>
                  <a:t>https://</a:t>
                </a:r>
                <a:r>
                  <a:rPr lang="en-US" dirty="0" err="1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  <a:hlinkClick r:id="rId3"/>
                  </a:rPr>
                  <a:t>www.mcmchandbook.net</a:t>
                </a:r>
                <a:r>
                  <a:rPr lang="en-US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  <a:hlinkClick r:id="rId3"/>
                  </a:rPr>
                  <a:t>/HandbookChapter5.pdf</a:t>
                </a:r>
                <a:endParaRPr lang="en-US" sz="2000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800100" lvl="1" indent="-342900" defTabSz="914400">
                  <a:lnSpc>
                    <a:spcPct val="150000"/>
                  </a:lnSpc>
                  <a:buFont typeface="Arial" panose="020B0604020202020204" pitchFamily="34" charset="0"/>
                  <a:buChar char="•"/>
                  <a:defRPr/>
                </a:pPr>
                <a:endParaRPr lang="en-US" sz="2000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457200" marR="0" lvl="0" indent="-45720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+mj-lt"/>
                  <a:buAutoNum type="arabicPeriod"/>
                  <a:tabLst/>
                  <a:defRPr/>
                </a:pPr>
                <a:endParaRPr lang="en-US" sz="2000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0D1E16A-BBE5-48AB-872C-EAADE71237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219" y="1142259"/>
                <a:ext cx="8569505" cy="6036589"/>
              </a:xfrm>
              <a:prstGeom prst="rect">
                <a:avLst/>
              </a:prstGeom>
              <a:blipFill>
                <a:blip r:embed="rId4"/>
                <a:stretch>
                  <a:fillRect l="-7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itle 1">
            <a:extLst>
              <a:ext uri="{FF2B5EF4-FFF2-40B4-BE49-F238E27FC236}">
                <a16:creationId xmlns:a16="http://schemas.microsoft.com/office/drawing/2014/main" id="{395B67CE-B999-474B-9C83-5B9BAB1DCBB2}"/>
              </a:ext>
            </a:extLst>
          </p:cNvPr>
          <p:cNvSpPr txBox="1">
            <a:spLocks/>
          </p:cNvSpPr>
          <p:nvPr/>
        </p:nvSpPr>
        <p:spPr>
          <a:xfrm>
            <a:off x="1141283" y="306505"/>
            <a:ext cx="7424440" cy="57336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>
                <a:solidFill>
                  <a:srgbClr val="4472C4">
                    <a:lumMod val="50000"/>
                  </a:srgb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Markov Chain Monte Carlo (MCMC)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DB425E2E-52B7-0447-A2FE-6B55D1885C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431" y="3106259"/>
            <a:ext cx="3564606" cy="2673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93D09BC0-D355-A34C-B909-16C87BEEEF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4194" y="3106259"/>
            <a:ext cx="3564606" cy="2673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46E7B0E-8D9C-0545-A71D-E6DA23C9DF64}"/>
              </a:ext>
            </a:extLst>
          </p:cNvPr>
          <p:cNvSpPr txBox="1"/>
          <p:nvPr/>
        </p:nvSpPr>
        <p:spPr>
          <a:xfrm>
            <a:off x="371062" y="6533322"/>
            <a:ext cx="74607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Figures: https://</a:t>
            </a:r>
            <a:r>
              <a:rPr lang="en-US" sz="1100" dirty="0" err="1"/>
              <a:t>theclevermachine.wordpress.com</a:t>
            </a:r>
            <a:r>
              <a:rPr lang="en-US" sz="1100" dirty="0"/>
              <a:t>/2012/11/18/</a:t>
            </a:r>
            <a:r>
              <a:rPr lang="en-US" sz="1100" dirty="0" err="1"/>
              <a:t>mcmc</a:t>
            </a:r>
            <a:r>
              <a:rPr lang="en-US" sz="1100" dirty="0"/>
              <a:t>-</a:t>
            </a:r>
            <a:r>
              <a:rPr lang="en-US" sz="1100" dirty="0" err="1"/>
              <a:t>hamiltonian</a:t>
            </a:r>
            <a:r>
              <a:rPr lang="en-US" sz="1100" dirty="0"/>
              <a:t>-monte-</a:t>
            </a:r>
            <a:r>
              <a:rPr lang="en-US" sz="1100" dirty="0" err="1"/>
              <a:t>carlo</a:t>
            </a:r>
            <a:r>
              <a:rPr lang="en-US" sz="1100" dirty="0"/>
              <a:t>-a-k-a-hybrid-monte-</a:t>
            </a:r>
            <a:r>
              <a:rPr lang="en-US" sz="1100" dirty="0" err="1"/>
              <a:t>carlo</a:t>
            </a:r>
            <a:r>
              <a:rPr lang="en-US" sz="1100" dirty="0"/>
              <a:t>/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2BAA46-2A83-E54A-A333-2CF5CC4BCFD3}"/>
              </a:ext>
            </a:extLst>
          </p:cNvPr>
          <p:cNvSpPr txBox="1"/>
          <p:nvPr/>
        </p:nvSpPr>
        <p:spPr>
          <a:xfrm>
            <a:off x="7162917" y="3697357"/>
            <a:ext cx="16035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00FF"/>
                </a:solidFill>
              </a:rPr>
              <a:t>Faster convergence with better mixing</a:t>
            </a:r>
          </a:p>
        </p:txBody>
      </p:sp>
    </p:spTree>
    <p:extLst>
      <p:ext uri="{BB962C8B-B14F-4D97-AF65-F5344CB8AC3E}">
        <p14:creationId xmlns:p14="http://schemas.microsoft.com/office/powerpoint/2010/main" val="9184362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436B49-3D95-41E5-A737-E7601C9511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D1E16A-BBE5-48AB-872C-EAADE7123770}"/>
              </a:ext>
            </a:extLst>
          </p:cNvPr>
          <p:cNvSpPr txBox="1"/>
          <p:nvPr/>
        </p:nvSpPr>
        <p:spPr>
          <a:xfrm>
            <a:off x="402219" y="1142259"/>
            <a:ext cx="8569505" cy="47496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Other MCMC sampling algorithms</a:t>
            </a:r>
            <a:r>
              <a:rPr lang="en-US" sz="20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with better performance:</a:t>
            </a: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9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Affine-invariant</a:t>
            </a:r>
            <a:r>
              <a:rPr lang="en-US" sz="19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ensemble sampler for MCMC</a:t>
            </a:r>
          </a:p>
          <a:p>
            <a:pPr marL="800100" lvl="1" indent="-342900" defTabSz="9144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Performs </a:t>
            </a:r>
            <a:r>
              <a:rPr lang="en-US" sz="16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affine transformation</a:t>
            </a:r>
          </a:p>
          <a:p>
            <a:pPr marL="800100" lvl="1" indent="-342900" defTabSz="9144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1600" b="1" dirty="0">
                <a:solidFill>
                  <a:srgbClr val="0000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Better performance</a:t>
            </a:r>
            <a:r>
              <a:rPr lang="en-US" sz="1600" dirty="0">
                <a:solidFill>
                  <a:srgbClr val="0000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 general</a:t>
            </a:r>
          </a:p>
          <a:p>
            <a:pPr marL="800100" lvl="1" indent="-342900" defTabSz="9144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Implemented in Python package ”</a:t>
            </a:r>
            <a:r>
              <a:rPr lang="en-US" sz="16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emcee</a:t>
            </a:r>
            <a:r>
              <a:rPr lang="en-US" sz="16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” (Hands-on Session): </a:t>
            </a:r>
            <a:r>
              <a:rPr lang="en-US" sz="16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  <a:hlinkClick r:id="rId3"/>
              </a:rPr>
              <a:t>https://emcee.readthedocs.io/en/stable/</a:t>
            </a:r>
            <a:endParaRPr lang="en-US" sz="1600" dirty="0">
              <a:solidFill>
                <a:srgbClr val="00206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800100" lvl="1" indent="-342900" defTabSz="9144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Reference: </a:t>
            </a:r>
            <a:r>
              <a:rPr lang="en-US" sz="16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  <a:hlinkClick r:id="rId4"/>
              </a:rPr>
              <a:t>https://arxiv.org/pdf/1202.3665.pdf</a:t>
            </a:r>
            <a:endParaRPr lang="en-US" sz="1600" dirty="0">
              <a:solidFill>
                <a:srgbClr val="00206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800100" lvl="1" indent="-342900" defTabSz="9144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en-US" dirty="0">
              <a:solidFill>
                <a:srgbClr val="00206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defTabSz="9144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19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Parallel-tempered</a:t>
            </a:r>
            <a:r>
              <a:rPr lang="en-US" sz="19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MCMC</a:t>
            </a:r>
          </a:p>
          <a:p>
            <a:pPr marL="914400" lvl="1" indent="-457200" defTabSz="9144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Good performance for </a:t>
            </a:r>
            <a:r>
              <a:rPr lang="en-US" sz="1600" b="1" dirty="0">
                <a:solidFill>
                  <a:srgbClr val="0000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multi-modal</a:t>
            </a:r>
            <a:r>
              <a:rPr lang="en-US" sz="16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posterior distribution</a:t>
            </a:r>
          </a:p>
          <a:p>
            <a:pPr marL="914400" lvl="1" indent="-457200" defTabSz="9144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Implemented in JETSCAPE-SIMS package, </a:t>
            </a:r>
            <a:r>
              <a:rPr lang="en-US" sz="1600" dirty="0" err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Weiyao</a:t>
            </a:r>
            <a:r>
              <a:rPr lang="en-US" sz="16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will discuss this tomorrow</a:t>
            </a:r>
          </a:p>
          <a:p>
            <a:pPr marL="914400" lvl="1" indent="-457200" defTabSz="9144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Reference: </a:t>
            </a:r>
            <a:r>
              <a:rPr lang="en-US" sz="16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  <a:hlinkClick r:id="rId5"/>
              </a:rPr>
              <a:t>https://emcee.readthedocs.io/en/v2.2.1/user/pt/</a:t>
            </a:r>
            <a:endParaRPr lang="en-US" sz="1600" dirty="0">
              <a:solidFill>
                <a:srgbClr val="00206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95B67CE-B999-474B-9C83-5B9BAB1DCBB2}"/>
              </a:ext>
            </a:extLst>
          </p:cNvPr>
          <p:cNvSpPr txBox="1">
            <a:spLocks/>
          </p:cNvSpPr>
          <p:nvPr/>
        </p:nvSpPr>
        <p:spPr>
          <a:xfrm>
            <a:off x="1141283" y="306505"/>
            <a:ext cx="7424440" cy="57336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>
                <a:solidFill>
                  <a:srgbClr val="4472C4">
                    <a:lumMod val="50000"/>
                  </a:srgb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Markov Chain Monte Carlo (MCMC)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46734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itle 1"/>
          <p:cNvSpPr txBox="1">
            <a:spLocks/>
          </p:cNvSpPr>
          <p:nvPr/>
        </p:nvSpPr>
        <p:spPr>
          <a:xfrm>
            <a:off x="1015752" y="266704"/>
            <a:ext cx="7424440" cy="57336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Parameter Estimation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436B49-3D95-41E5-A737-E7601C9511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0D1E16A-BBE5-48AB-872C-EAADE7123770}"/>
                  </a:ext>
                </a:extLst>
              </p:cNvPr>
              <p:cNvSpPr txBox="1"/>
              <p:nvPr/>
            </p:nvSpPr>
            <p:spPr>
              <a:xfrm>
                <a:off x="598574" y="1270036"/>
                <a:ext cx="7995009" cy="16412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A more </a:t>
                </a: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realistic</a:t>
                </a: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</a:t>
                </a:r>
                <a:r>
                  <a:rPr kumimoji="0" lang="en-US" sz="20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observation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</a:t>
                </a:r>
                <a:r>
                  <a:rPr kumimoji="0" lang="en-US" sz="20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model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:</a:t>
                </a:r>
              </a:p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endParaRPr lang="en-US" sz="2000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𝑦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</m:sSub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=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𝜂</m:t>
                      </m:r>
                      <m:d>
                        <m:d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𝜃</m:t>
                          </m:r>
                        </m:e>
                      </m:d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+</m:t>
                      </m:r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𝜖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</m:sSub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,  </m:t>
                      </m:r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𝜖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</m:sSub>
                      <m:sSup>
                        <m:sSup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∼</m:t>
                          </m:r>
                        </m:e>
                        <m:sup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𝑖</m:t>
                          </m:r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.</m:t>
                          </m:r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𝑖</m:t>
                          </m:r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.</m:t>
                          </m:r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𝑑</m:t>
                          </m:r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.</m:t>
                          </m:r>
                        </m:sup>
                      </m:sSup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𝑁</m:t>
                      </m:r>
                      <m:d>
                        <m:d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0,</m:t>
                          </m:r>
                          <m:sSup>
                            <m:sSupPr>
                              <m:ctrlP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,  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𝑖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=1, ⋯, 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𝑛</m:t>
                      </m:r>
                    </m:oMath>
                  </m:oMathPara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endParaRPr lang="en-US" sz="2000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where</a:t>
                </a:r>
                <a:r>
                  <a:rPr kumimoji="0" lang="en-US" sz="2000" b="0" i="0" u="none" strike="noStrike" kern="1200" cap="none" spc="0" normalizeH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𝜂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 is the </a:t>
                </a:r>
                <a:r>
                  <a:rPr lang="en-US" sz="2000" b="1" dirty="0">
                    <a:solidFill>
                      <a:srgbClr val="0000F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computer model </a:t>
                </a:r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output with input </a:t>
                </a:r>
                <a:r>
                  <a:rPr lang="en-US" sz="2000" b="1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parameters</a:t>
                </a:r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𝜃</m:t>
                    </m:r>
                  </m:oMath>
                </a14:m>
                <a:endParaRPr lang="en-US" sz="2000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0D1E16A-BBE5-48AB-872C-EAADE71237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574" y="1270036"/>
                <a:ext cx="7995009" cy="1641219"/>
              </a:xfrm>
              <a:prstGeom prst="rect">
                <a:avLst/>
              </a:prstGeom>
              <a:blipFill>
                <a:blip r:embed="rId4"/>
                <a:stretch>
                  <a:fillRect l="-762" t="-1481" b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6336ECAF-8883-476C-9153-A9FBCE26C54E}"/>
                  </a:ext>
                </a:extLst>
              </p:cNvPr>
              <p:cNvSpPr/>
              <p:nvPr/>
            </p:nvSpPr>
            <p:spPr>
              <a:xfrm>
                <a:off x="5610077" y="3419436"/>
                <a:ext cx="2255527" cy="886631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381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chemeClr val="accent6">
                        <a:lumMod val="50000"/>
                      </a:schemeClr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Experimental Data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, ⋯, 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accent6">
                      <a:lumMod val="50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6336ECAF-8883-476C-9153-A9FBCE26C5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0077" y="3419436"/>
                <a:ext cx="2255527" cy="886631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accent6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F1C9291-D790-41D1-8DE9-5F4A8088342E}"/>
              </a:ext>
            </a:extLst>
          </p:cNvPr>
          <p:cNvCxnSpPr>
            <a:cxnSpLocks/>
          </p:cNvCxnSpPr>
          <p:nvPr/>
        </p:nvCxnSpPr>
        <p:spPr>
          <a:xfrm>
            <a:off x="6747900" y="4315631"/>
            <a:ext cx="0" cy="348166"/>
          </a:xfrm>
          <a:prstGeom prst="straightConnector1">
            <a:avLst/>
          </a:prstGeom>
          <a:ln w="47625">
            <a:solidFill>
              <a:schemeClr val="accent6">
                <a:lumMod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18B7BD0-B4F5-4BA9-9544-067B865ECF9A}"/>
              </a:ext>
            </a:extLst>
          </p:cNvPr>
          <p:cNvGrpSpPr/>
          <p:nvPr/>
        </p:nvGrpSpPr>
        <p:grpSpPr>
          <a:xfrm>
            <a:off x="601694" y="4682924"/>
            <a:ext cx="7201168" cy="926402"/>
            <a:chOff x="1023372" y="2713078"/>
            <a:chExt cx="7201168" cy="926402"/>
          </a:xfrm>
        </p:grpSpPr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37074A1F-DCB9-4C94-9218-7519213942D6}"/>
                </a:ext>
              </a:extLst>
            </p:cNvPr>
            <p:cNvCxnSpPr>
              <a:cxnSpLocks/>
            </p:cNvCxnSpPr>
            <p:nvPr/>
          </p:nvCxnSpPr>
          <p:spPr>
            <a:xfrm>
              <a:off x="1599299" y="3196165"/>
              <a:ext cx="3076113" cy="0"/>
            </a:xfrm>
            <a:prstGeom prst="straightConnector1">
              <a:avLst/>
            </a:prstGeom>
            <a:ln w="47625">
              <a:solidFill>
                <a:schemeClr val="accent5">
                  <a:lumMod val="50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73C6A543-3936-4E7C-ADEE-285355F862BD}"/>
                </a:ext>
              </a:extLst>
            </p:cNvPr>
            <p:cNvSpPr/>
            <p:nvPr/>
          </p:nvSpPr>
          <p:spPr>
            <a:xfrm>
              <a:off x="1967721" y="2752849"/>
              <a:ext cx="2192785" cy="886631"/>
            </a:xfrm>
            <a:prstGeom prst="roundRect">
              <a:avLst/>
            </a:prstGeom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accent5">
                      <a:lumMod val="50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Computer Simulator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05A72394-E952-4D25-B6A5-2C84E2D0A004}"/>
                    </a:ext>
                  </a:extLst>
                </p:cNvPr>
                <p:cNvSpPr txBox="1"/>
                <p:nvPr/>
              </p:nvSpPr>
              <p:spPr>
                <a:xfrm>
                  <a:off x="1023372" y="2984272"/>
                  <a:ext cx="575927" cy="4770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R="0" lvl="0" algn="just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600"/>
                    </a:spcAft>
                    <a:buClrTx/>
                    <a:buSzTx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𝜃</m:t>
                        </m:r>
                      </m:oMath>
                    </m:oMathPara>
                  </a14:m>
                  <a:endPara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ea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C05985BE-69B4-4306-8658-E7D1B02F30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3372" y="2984272"/>
                  <a:ext cx="575927" cy="477054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F18EB7D3-2093-4AC4-BEE2-0AC6CD343A01}"/>
                    </a:ext>
                  </a:extLst>
                </p:cNvPr>
                <p:cNvSpPr txBox="1"/>
                <p:nvPr/>
              </p:nvSpPr>
              <p:spPr>
                <a:xfrm>
                  <a:off x="4671536" y="2984272"/>
                  <a:ext cx="731845" cy="4770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lvl="0" algn="just">
                    <a:spcAft>
                      <a:spcPts val="600"/>
                    </a:spcAft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𝜂</m:t>
                        </m:r>
                        <m:r>
                          <a:rPr lang="en-US" sz="2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(</m:t>
                        </m:r>
                        <m:r>
                          <a:rPr lang="en-US" sz="2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𝜃</m:t>
                        </m:r>
                        <m:r>
                          <a:rPr lang="en-US" sz="2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)</m:t>
                        </m:r>
                      </m:oMath>
                    </m:oMathPara>
                  </a14:m>
                  <a:endPara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ea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F18EB7D3-2093-4AC4-BEE2-0AC6CD343A0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71536" y="2984272"/>
                  <a:ext cx="731845" cy="477054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D3C89083-3748-485B-9E2D-B54EB5075FFF}"/>
                </a:ext>
              </a:extLst>
            </p:cNvPr>
            <p:cNvCxnSpPr>
              <a:cxnSpLocks/>
            </p:cNvCxnSpPr>
            <p:nvPr/>
          </p:nvCxnSpPr>
          <p:spPr>
            <a:xfrm>
              <a:off x="5480320" y="3196165"/>
              <a:ext cx="551436" cy="0"/>
            </a:xfrm>
            <a:prstGeom prst="straightConnector1">
              <a:avLst/>
            </a:prstGeom>
            <a:ln w="47625">
              <a:solidFill>
                <a:schemeClr val="accent5">
                  <a:lumMod val="50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DF7B6F07-4372-447B-ABF6-2D026D21AEC3}"/>
                </a:ext>
              </a:extLst>
            </p:cNvPr>
            <p:cNvSpPr/>
            <p:nvPr/>
          </p:nvSpPr>
          <p:spPr>
            <a:xfrm>
              <a:off x="6031755" y="2713078"/>
              <a:ext cx="2192785" cy="886631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38100">
              <a:solidFill>
                <a:schemeClr val="accent2">
                  <a:lumMod val="5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accent2">
                      <a:lumMod val="50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Parameter Estimation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150220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436B49-3D95-41E5-A737-E7601C9511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0D1E16A-BBE5-48AB-872C-EAADE7123770}"/>
                  </a:ext>
                </a:extLst>
              </p:cNvPr>
              <p:cNvSpPr txBox="1"/>
              <p:nvPr/>
            </p:nvSpPr>
            <p:spPr>
              <a:xfrm>
                <a:off x="598574" y="1270036"/>
                <a:ext cx="8261341" cy="54762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A more </a:t>
                </a: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realistic</a:t>
                </a: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</a:t>
                </a:r>
                <a:r>
                  <a:rPr kumimoji="0" lang="en-US" sz="20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observation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</a:t>
                </a:r>
                <a:r>
                  <a:rPr kumimoji="0" lang="en-US" sz="20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model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:</a:t>
                </a:r>
              </a:p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endParaRPr lang="en-US" sz="2000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𝑦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</m:sSub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=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𝜂</m:t>
                      </m:r>
                      <m:d>
                        <m:d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𝜃</m:t>
                          </m:r>
                        </m:e>
                      </m:d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+</m:t>
                      </m:r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𝜖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</m:sSub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,  </m:t>
                      </m:r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𝜖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</m:sSub>
                      <m:sSup>
                        <m:sSup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∼</m:t>
                          </m:r>
                        </m:e>
                        <m:sup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𝑖</m:t>
                          </m:r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.</m:t>
                          </m:r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𝑖</m:t>
                          </m:r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.</m:t>
                          </m:r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𝑑</m:t>
                          </m:r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.</m:t>
                          </m:r>
                        </m:sup>
                      </m:sSup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𝑁</m:t>
                      </m:r>
                      <m:d>
                        <m:d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0,</m:t>
                          </m:r>
                          <m:sSup>
                            <m:sSupPr>
                              <m:ctrlP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,  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𝑖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=1, ⋯, 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𝑛</m:t>
                      </m:r>
                    </m:oMath>
                  </m:oMathPara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endParaRPr lang="en-US" sz="2000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342900" lvl="0" indent="-342900">
                  <a:buFont typeface="Arial" panose="020B0604020202020204" pitchFamily="34" charset="0"/>
                  <a:buChar char="•"/>
                  <a:defRPr/>
                </a:pPr>
                <a:r>
                  <a:rPr lang="en-US" sz="2000" b="1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Prior</a:t>
                </a:r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𝜋</m:t>
                    </m:r>
                    <m:r>
                      <a:rPr lang="en-US" sz="20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(</m:t>
                    </m:r>
                    <m:r>
                      <a:rPr lang="en-US" sz="20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𝜃</m:t>
                    </m:r>
                    <m:r>
                      <a:rPr lang="en-US" sz="20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)</m:t>
                    </m:r>
                  </m:oMath>
                </a14:m>
                <a:endParaRPr lang="en-US" sz="2000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lvl="0">
                  <a:defRPr/>
                </a:pPr>
                <a:endParaRPr lang="en-US" sz="2000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342900" lvl="0" indent="-342900">
                  <a:buFont typeface="Arial" panose="020B0604020202020204" pitchFamily="34" charset="0"/>
                  <a:buChar char="•"/>
                  <a:defRPr/>
                </a:pPr>
                <a:r>
                  <a:rPr lang="en-US" sz="2000" b="1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Likelihood</a:t>
                </a:r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:</a:t>
                </a:r>
              </a:p>
              <a:p>
                <a:pPr marL="342900" lvl="0" indent="-342900">
                  <a:buFont typeface="Arial" panose="020B0604020202020204" pitchFamily="34" charset="0"/>
                  <a:buChar char="•"/>
                  <a:defRPr/>
                </a:pPr>
                <a:endParaRPr lang="en-US" sz="2000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𝑓</m:t>
                      </m:r>
                      <m:d>
                        <m:dPr>
                          <m:ctrlPr>
                            <a:rPr lang="en-US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,⋯, </m:t>
                          </m:r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𝑛</m:t>
                              </m:r>
                            </m:sub>
                          </m:sSub>
                        </m:e>
                        <m:e>
                          <m:r>
                            <a:rPr lang="en-US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𝜃</m:t>
                          </m:r>
                        </m:e>
                      </m:d>
                      <m:r>
                        <a:rPr lang="en-US" sz="20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en-US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  <m:r>
                            <a:rPr lang="en-US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𝑛</m:t>
                          </m:r>
                        </m:sup>
                        <m:e>
                          <m:r>
                            <a:rPr lang="en-US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𝜃</m:t>
                              </m:r>
                            </m:e>
                          </m:d>
                        </m:e>
                      </m:nary>
                      <m:r>
                        <a:rPr lang="en-US" sz="20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∝</m:t>
                      </m:r>
                      <m:func>
                        <m:funcPr>
                          <m:ctrlPr>
                            <a:rPr lang="en-US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2</m:t>
                                  </m:r>
                                  <m:sSup>
                                    <m:sSupPr>
                                      <m:ctrlPr>
                                        <a:rPr lang="en-US" sz="20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en-US" sz="20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  <m:nary>
                                <m:naryPr>
                                  <m:chr m:val="∑"/>
                                  <m:ctrlPr>
                                    <a:rPr lang="en-US" sz="2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2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  <m:r>
                                    <a:rPr lang="en-US" sz="2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𝑛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US" sz="20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20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000" i="1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i="1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000" i="1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20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20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𝜂</m:t>
                                          </m:r>
                                          <m:r>
                                            <a:rPr lang="en-US" sz="20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US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𝜃</m:t>
                                          </m:r>
                                          <m:r>
                                            <a:rPr lang="en-US" sz="20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)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20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d>
                        </m:e>
                      </m:func>
                    </m:oMath>
                  </m:oMathPara>
                </a14:m>
                <a:endParaRPr lang="en-US" sz="2000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lvl="0">
                  <a:defRPr/>
                </a:pPr>
                <a:endParaRPr lang="en-US" sz="2000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lvl="0">
                  <a:defRPr/>
                </a:pPr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… then sample the </a:t>
                </a:r>
                <a:r>
                  <a:rPr lang="en-US" sz="2000" b="1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posterior </a:t>
                </a:r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using MCMC:</a:t>
                </a:r>
              </a:p>
              <a:p>
                <a:pPr lvl="0">
                  <a:defRPr/>
                </a:pPr>
                <a:endParaRPr lang="en-US" sz="2000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𝜋</m:t>
                      </m:r>
                      <m:d>
                        <m:dPr>
                          <m:ctrlPr>
                            <a:rPr lang="en-US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𝜃</m:t>
                          </m:r>
                          <m:r>
                            <a:rPr lang="en-US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,⋯, </m:t>
                          </m:r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∝</m:t>
                      </m:r>
                      <m:r>
                        <a:rPr lang="en-US" sz="20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𝑓</m:t>
                      </m:r>
                      <m:d>
                        <m:dPr>
                          <m:ctrlPr>
                            <a:rPr lang="en-US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,⋯, </m:t>
                          </m:r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𝑛</m:t>
                              </m:r>
                            </m:sub>
                          </m:sSub>
                        </m:e>
                        <m:e>
                          <m:r>
                            <a:rPr lang="en-US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𝜃</m:t>
                          </m:r>
                        </m:e>
                      </m:d>
                      <m:r>
                        <a:rPr lang="en-US" sz="20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⋅</m:t>
                      </m:r>
                      <m:r>
                        <a:rPr lang="en-US" sz="20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𝜋</m:t>
                      </m:r>
                      <m:d>
                        <m:dPr>
                          <m:ctrlPr>
                            <a:rPr lang="en-US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𝜃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func>
                        <m:funcPr>
                          <m:ctrlPr>
                            <a:rPr lang="en-US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2</m:t>
                                  </m:r>
                                  <m:sSup>
                                    <m:sSupPr>
                                      <m:ctrlPr>
                                        <a:rPr lang="en-US" sz="20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en-US" sz="20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  <m:nary>
                                <m:naryPr>
                                  <m:chr m:val="∑"/>
                                  <m:ctrlPr>
                                    <a:rPr lang="en-US" sz="2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2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  <m:r>
                                    <a:rPr lang="en-US" sz="2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𝑛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US" sz="20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20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000" i="1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i="1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000" i="1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20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𝜂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sz="2000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2000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𝜃</m:t>
                                              </m:r>
                                            </m:e>
                                          </m:d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20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d>
                        </m:e>
                      </m:func>
                      <m:r>
                        <a:rPr lang="en-US" sz="2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𝜋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en-US" sz="2000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lvl="0">
                  <a:defRPr/>
                </a:pPr>
                <a:endParaRPr lang="en-US" sz="2000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0D1E16A-BBE5-48AB-872C-EAADE71237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574" y="1270036"/>
                <a:ext cx="8261341" cy="5476243"/>
              </a:xfrm>
              <a:prstGeom prst="rect">
                <a:avLst/>
              </a:prstGeom>
              <a:blipFill>
                <a:blip r:embed="rId4"/>
                <a:stretch>
                  <a:fillRect l="-738" t="-4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itle 1">
            <a:extLst>
              <a:ext uri="{FF2B5EF4-FFF2-40B4-BE49-F238E27FC236}">
                <a16:creationId xmlns:a16="http://schemas.microsoft.com/office/drawing/2014/main" id="{863656EA-776B-F746-B912-49E962339E75}"/>
              </a:ext>
            </a:extLst>
          </p:cNvPr>
          <p:cNvSpPr txBox="1">
            <a:spLocks/>
          </p:cNvSpPr>
          <p:nvPr/>
        </p:nvSpPr>
        <p:spPr>
          <a:xfrm>
            <a:off x="1015752" y="266704"/>
            <a:ext cx="7424440" cy="57336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Parameter Estimation</a:t>
            </a:r>
          </a:p>
        </p:txBody>
      </p:sp>
    </p:spTree>
    <p:extLst>
      <p:ext uri="{BB962C8B-B14F-4D97-AF65-F5344CB8AC3E}">
        <p14:creationId xmlns:p14="http://schemas.microsoft.com/office/powerpoint/2010/main" val="4206711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itle 1"/>
          <p:cNvSpPr txBox="1">
            <a:spLocks/>
          </p:cNvSpPr>
          <p:nvPr/>
        </p:nvSpPr>
        <p:spPr>
          <a:xfrm>
            <a:off x="1017024" y="333700"/>
            <a:ext cx="7424440" cy="57336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 More </a:t>
            </a:r>
            <a:r>
              <a:rPr lang="en-US" sz="2800" b="1" dirty="0">
                <a:solidFill>
                  <a:srgbClr val="4472C4">
                    <a:lumMod val="50000"/>
                  </a:srgb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R</a:t>
            </a:r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ealistic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b="1" dirty="0">
                <a:solidFill>
                  <a:srgbClr val="4472C4">
                    <a:lumMod val="50000"/>
                  </a:srgb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M</a:t>
            </a:r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odel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436B49-3D95-41E5-A737-E7601C9511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0D1E16A-BBE5-48AB-872C-EAADE7123770}"/>
                  </a:ext>
                </a:extLst>
              </p:cNvPr>
              <p:cNvSpPr txBox="1"/>
              <p:nvPr/>
            </p:nvSpPr>
            <p:spPr>
              <a:xfrm>
                <a:off x="598574" y="1270036"/>
                <a:ext cx="8261341" cy="49337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defRPr/>
                </a:pPr>
                <a:r>
                  <a:rPr lang="en-US" sz="2000" b="1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Posterior </a:t>
                </a:r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distribution:</a:t>
                </a:r>
              </a:p>
              <a:p>
                <a:pPr lvl="0">
                  <a:defRPr/>
                </a:pPr>
                <a:endParaRPr lang="en-US" sz="2000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𝜋</m:t>
                      </m:r>
                      <m:d>
                        <m:dPr>
                          <m:ctrlPr>
                            <a:rPr lang="en-US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𝜃</m:t>
                          </m:r>
                          <m:r>
                            <a:rPr lang="en-US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,⋯, </m:t>
                          </m:r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∝</m:t>
                      </m:r>
                      <m:func>
                        <m:funcPr>
                          <m:ctrlPr>
                            <a:rPr lang="en-US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2</m:t>
                                  </m:r>
                                  <m:sSup>
                                    <m:sSupPr>
                                      <m:ctrlPr>
                                        <a:rPr lang="en-US" sz="20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en-US" sz="20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  <m:nary>
                                <m:naryPr>
                                  <m:chr m:val="∑"/>
                                  <m:ctrlPr>
                                    <a:rPr lang="en-US" sz="2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2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  <m:r>
                                    <a:rPr lang="en-US" sz="2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𝑛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US" sz="20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20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000" i="1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i="1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000" i="1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20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𝜂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sz="2000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2000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𝜃</m:t>
                                              </m:r>
                                            </m:e>
                                          </m:d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20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d>
                        </m:e>
                      </m:func>
                      <m:r>
                        <a:rPr lang="en-US" sz="2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𝜋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en-US" sz="2000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lvl="0">
                  <a:defRPr/>
                </a:pPr>
                <a:endParaRPr lang="en-US" sz="2000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lvl="0">
                  <a:defRPr/>
                </a:pPr>
                <a:r>
                  <a:rPr lang="en-US" sz="2000" b="1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Computer model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𝜂</m:t>
                    </m:r>
                    <m:r>
                      <a:rPr lang="en-US" sz="20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(</m:t>
                    </m:r>
                    <m:r>
                      <a:rPr lang="en-US" sz="20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𝜃</m:t>
                    </m:r>
                    <m:r>
                      <a:rPr lang="en-US" sz="20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en-US" sz="2000" b="1" dirty="0">
                    <a:solidFill>
                      <a:srgbClr val="0000F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embedded</a:t>
                </a:r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 within </a:t>
                </a:r>
                <a:r>
                  <a:rPr lang="en-US" sz="2000" b="1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MCMC</a:t>
                </a:r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 sampler</a:t>
                </a:r>
              </a:p>
              <a:p>
                <a:pPr lvl="0">
                  <a:defRPr/>
                </a:pPr>
                <a:endParaRPr lang="en-US" sz="2000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342900" lvl="0" indent="-342900">
                  <a:buFont typeface="Arial" panose="020B0604020202020204" pitchFamily="34" charset="0"/>
                  <a:buChar char="•"/>
                  <a:defRPr/>
                </a:pPr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This is </a:t>
                </a:r>
                <a:r>
                  <a:rPr lang="en-US" sz="2000" b="1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fine </a:t>
                </a:r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if the computer model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𝜂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 can be evaluated </a:t>
                </a:r>
                <a:r>
                  <a:rPr lang="en-US" sz="2000" b="1" dirty="0">
                    <a:solidFill>
                      <a:srgbClr val="0000F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quickly</a:t>
                </a:r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 for each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𝜃</m:t>
                    </m:r>
                  </m:oMath>
                </a14:m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 (i.e., the simulator is computationally </a:t>
                </a:r>
                <a:r>
                  <a:rPr lang="en-US" sz="2000" b="1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cheap</a:t>
                </a:r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)</a:t>
                </a:r>
              </a:p>
              <a:p>
                <a:pPr marL="342900" lvl="0" indent="-342900">
                  <a:buFont typeface="Arial" panose="020B0604020202020204" pitchFamily="34" charset="0"/>
                  <a:buChar char="•"/>
                  <a:defRPr/>
                </a:pPr>
                <a:endParaRPr lang="en-US" sz="2000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342900" lvl="0" indent="-342900">
                  <a:buFont typeface="Arial" panose="020B0604020202020204" pitchFamily="34" charset="0"/>
                  <a:buChar char="•"/>
                  <a:defRPr/>
                </a:pPr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When the simulator is </a:t>
                </a:r>
                <a:r>
                  <a:rPr lang="en-US" sz="2000" b="1" dirty="0">
                    <a:solidFill>
                      <a:srgbClr val="FF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expensive</a:t>
                </a:r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, each evaluation of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𝜂</m:t>
                    </m:r>
                    <m:d>
                      <m:dPr>
                        <m:ctrlPr>
                          <a:rPr lang="en-US" sz="2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 is </a:t>
                </a:r>
                <a:r>
                  <a:rPr lang="en-US" sz="2000" b="1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time-intensive</a:t>
                </a:r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. The MCMC would take a </a:t>
                </a:r>
                <a:r>
                  <a:rPr lang="en-US" sz="2000" b="1" dirty="0">
                    <a:solidFill>
                      <a:srgbClr val="FF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long time </a:t>
                </a:r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to run, since </a:t>
                </a:r>
                <a:r>
                  <a:rPr lang="en-US" sz="2000" b="1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each</a:t>
                </a:r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 sample requires an evaluation of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𝜂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!</a:t>
                </a:r>
              </a:p>
              <a:p>
                <a:pPr lvl="0">
                  <a:defRPr/>
                </a:pPr>
                <a:endParaRPr lang="en-US" sz="2000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lvl="0">
                  <a:defRPr/>
                </a:pPr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Enter </a:t>
                </a:r>
                <a:r>
                  <a:rPr lang="en-US" sz="2000" b="1" dirty="0">
                    <a:solidFill>
                      <a:srgbClr val="0000F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model emulation!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0D1E16A-BBE5-48AB-872C-EAADE71237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574" y="1270036"/>
                <a:ext cx="8261341" cy="4933723"/>
              </a:xfrm>
              <a:prstGeom prst="rect">
                <a:avLst/>
              </a:prstGeom>
              <a:blipFill>
                <a:blip r:embed="rId4"/>
                <a:stretch>
                  <a:fillRect l="-738" t="-494" r="-590" b="-12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19150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CEC1FA-2C78-1A4F-9177-08EA6E98E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7" y="1726956"/>
            <a:ext cx="8250481" cy="1702044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Section III. </a:t>
            </a:r>
            <a:br>
              <a:rPr lang="en-US" sz="3600" b="1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3600" b="1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Computer Model Emulation</a:t>
            </a:r>
            <a:endParaRPr lang="en-US" sz="5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3FF4F3-E928-164C-B5F6-C314D32CC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436B49-3D95-41E5-A737-E7601C9511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391996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3FF4F3-E928-164C-B5F6-C314D32CC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436B49-3D95-41E5-A737-E7601C9511AF}" type="slidenum">
              <a:rPr lang="en-US" smtClean="0"/>
              <a:t>26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19B659-97A9-4D46-A4D0-871BCD00AE8A}"/>
              </a:ext>
            </a:extLst>
          </p:cNvPr>
          <p:cNvSpPr txBox="1"/>
          <p:nvPr/>
        </p:nvSpPr>
        <p:spPr>
          <a:xfrm>
            <a:off x="3964502" y="2026532"/>
            <a:ext cx="4696288" cy="23433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Model Emulation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Gaussian Process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Multiple Observables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Principal Component Analysis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Bayesian Inference Workflow</a:t>
            </a:r>
          </a:p>
        </p:txBody>
      </p:sp>
      <p:pic>
        <p:nvPicPr>
          <p:cNvPr id="6" name="Picture 2" descr="85 notepad free clipart | Public domain vectors">
            <a:extLst>
              <a:ext uri="{FF2B5EF4-FFF2-40B4-BE49-F238E27FC236}">
                <a16:creationId xmlns:a16="http://schemas.microsoft.com/office/drawing/2014/main" id="{368AD53F-D6AF-5F48-AE02-1FCB3D0E8F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995" y="1937402"/>
            <a:ext cx="2766572" cy="2754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4DFCE37D-DB96-EE4A-81C0-63A88B6E2B8D}"/>
              </a:ext>
            </a:extLst>
          </p:cNvPr>
          <p:cNvSpPr txBox="1">
            <a:spLocks/>
          </p:cNvSpPr>
          <p:nvPr/>
        </p:nvSpPr>
        <p:spPr>
          <a:xfrm>
            <a:off x="1090910" y="314920"/>
            <a:ext cx="7424440" cy="57336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>
                <a:solidFill>
                  <a:srgbClr val="4472C4">
                    <a:lumMod val="50000"/>
                  </a:srgb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Outline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26732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itle 1"/>
          <p:cNvSpPr txBox="1">
            <a:spLocks/>
          </p:cNvSpPr>
          <p:nvPr/>
        </p:nvSpPr>
        <p:spPr>
          <a:xfrm>
            <a:off x="1056927" y="358034"/>
            <a:ext cx="7424440" cy="57336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Model Emulation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436B49-3D95-41E5-A737-E7601C9511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D746155-D4F6-44E4-9A69-C3DD8B2BC764}"/>
              </a:ext>
            </a:extLst>
          </p:cNvPr>
          <p:cNvSpPr txBox="1"/>
          <p:nvPr/>
        </p:nvSpPr>
        <p:spPr>
          <a:xfrm>
            <a:off x="202573" y="4619502"/>
            <a:ext cx="31185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Run</a:t>
            </a:r>
            <a:r>
              <a:rPr lang="en-US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 few experiments at different engine parameters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7D0F055-96AF-43D1-BAC3-8FA2A61D6538}"/>
              </a:ext>
            </a:extLst>
          </p:cNvPr>
          <p:cNvSpPr txBox="1"/>
          <p:nvPr/>
        </p:nvSpPr>
        <p:spPr>
          <a:xfrm>
            <a:off x="3200684" y="4619502"/>
            <a:ext cx="28216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Train</a:t>
            </a:r>
            <a:r>
              <a:rPr lang="en-US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 predictive model using simulation data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8EC26DD-255C-4879-B39E-22C91C80E72F}"/>
              </a:ext>
            </a:extLst>
          </p:cNvPr>
          <p:cNvSpPr txBox="1"/>
          <p:nvPr/>
        </p:nvSpPr>
        <p:spPr>
          <a:xfrm>
            <a:off x="5983003" y="4619502"/>
            <a:ext cx="29354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Predict</a:t>
            </a:r>
            <a:r>
              <a:rPr lang="en-US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simulation output at a new engine parameter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2318AD0-AF00-4346-B0E2-BD2D7BFFA10E}"/>
              </a:ext>
            </a:extLst>
          </p:cNvPr>
          <p:cNvSpPr txBox="1"/>
          <p:nvPr/>
        </p:nvSpPr>
        <p:spPr>
          <a:xfrm>
            <a:off x="588804" y="1193175"/>
            <a:ext cx="79468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One way to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speed up </a:t>
            </a: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computer simulations is via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model emulation</a:t>
            </a: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F40762C-DA20-EE4B-BD03-D3CCBE87619A}"/>
              </a:ext>
            </a:extLst>
          </p:cNvPr>
          <p:cNvGrpSpPr/>
          <p:nvPr/>
        </p:nvGrpSpPr>
        <p:grpSpPr>
          <a:xfrm>
            <a:off x="3194324" y="2378517"/>
            <a:ext cx="2834381" cy="1672602"/>
            <a:chOff x="3176439" y="2754889"/>
            <a:chExt cx="2834381" cy="1672602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DE03EF22-56BF-0846-8957-DBC3C33E2498}"/>
                </a:ext>
              </a:extLst>
            </p:cNvPr>
            <p:cNvGrpSpPr/>
            <p:nvPr/>
          </p:nvGrpSpPr>
          <p:grpSpPr>
            <a:xfrm>
              <a:off x="3176439" y="2754889"/>
              <a:ext cx="2721079" cy="1619971"/>
              <a:chOff x="3176439" y="2754889"/>
              <a:chExt cx="2721079" cy="1619971"/>
            </a:xfrm>
          </p:grpSpPr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3FF9AEED-4B7F-4139-AA6C-E23AD0DADD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380592" y="2754889"/>
                <a:ext cx="2516926" cy="1348222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Rectangle 31">
                    <a:extLst>
                      <a:ext uri="{FF2B5EF4-FFF2-40B4-BE49-F238E27FC236}">
                        <a16:creationId xmlns:a16="http://schemas.microsoft.com/office/drawing/2014/main" id="{AB503E40-B63B-4479-BE8F-3729C3694D7D}"/>
                      </a:ext>
                    </a:extLst>
                  </p:cNvPr>
                  <p:cNvSpPr/>
                  <p:nvPr/>
                </p:nvSpPr>
                <p:spPr>
                  <a:xfrm>
                    <a:off x="3176439" y="4005528"/>
                    <a:ext cx="782202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𝜂</m:t>
                              </m:r>
                              <m:r>
                                <a:rPr lang="en-US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2" name="Rectangle 31">
                    <a:extLst>
                      <a:ext uri="{FF2B5EF4-FFF2-40B4-BE49-F238E27FC236}">
                        <a16:creationId xmlns:a16="http://schemas.microsoft.com/office/drawing/2014/main" id="{AB503E40-B63B-4479-BE8F-3729C3694D7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76439" y="4005528"/>
                    <a:ext cx="782202" cy="36933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b="-1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Rectangle 32">
                    <a:extLst>
                      <a:ext uri="{FF2B5EF4-FFF2-40B4-BE49-F238E27FC236}">
                        <a16:creationId xmlns:a16="http://schemas.microsoft.com/office/drawing/2014/main" id="{32C3B8BE-D068-4750-A51F-BF4A9CAE59C4}"/>
                      </a:ext>
                    </a:extLst>
                  </p:cNvPr>
                  <p:cNvSpPr/>
                  <p:nvPr/>
                </p:nvSpPr>
                <p:spPr>
                  <a:xfrm>
                    <a:off x="4375386" y="3760887"/>
                    <a:ext cx="787523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𝜂</m:t>
                              </m:r>
                              <m:r>
                                <a:rPr lang="en-US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3" name="Rectangle 32">
                    <a:extLst>
                      <a:ext uri="{FF2B5EF4-FFF2-40B4-BE49-F238E27FC236}">
                        <a16:creationId xmlns:a16="http://schemas.microsoft.com/office/drawing/2014/main" id="{32C3B8BE-D068-4750-A51F-BF4A9CAE59C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375386" y="3760887"/>
                    <a:ext cx="787523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b="-133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Rectangle 33">
                    <a:extLst>
                      <a:ext uri="{FF2B5EF4-FFF2-40B4-BE49-F238E27FC236}">
                        <a16:creationId xmlns:a16="http://schemas.microsoft.com/office/drawing/2014/main" id="{74EA9340-5EEE-4CAA-BFCB-18396A8180BF}"/>
                      </a:ext>
                    </a:extLst>
                  </p:cNvPr>
                  <p:cNvSpPr/>
                  <p:nvPr/>
                </p:nvSpPr>
                <p:spPr>
                  <a:xfrm>
                    <a:off x="3657696" y="2986684"/>
                    <a:ext cx="787523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𝜂</m:t>
                              </m:r>
                              <m:r>
                                <a:rPr lang="en-US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4" name="Rectangle 33">
                    <a:extLst>
                      <a:ext uri="{FF2B5EF4-FFF2-40B4-BE49-F238E27FC236}">
                        <a16:creationId xmlns:a16="http://schemas.microsoft.com/office/drawing/2014/main" id="{74EA9340-5EEE-4CAA-BFCB-18396A8180B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657696" y="2986684"/>
                    <a:ext cx="787523" cy="36933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b="-1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6" name="Straight Arrow Connector 5">
                <a:extLst>
                  <a:ext uri="{FF2B5EF4-FFF2-40B4-BE49-F238E27FC236}">
                    <a16:creationId xmlns:a16="http://schemas.microsoft.com/office/drawing/2014/main" id="{7B320B40-417E-41CC-8804-7EC8FF075C7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535638" y="3785020"/>
                <a:ext cx="0" cy="28677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Arrow Connector 34">
                <a:extLst>
                  <a:ext uri="{FF2B5EF4-FFF2-40B4-BE49-F238E27FC236}">
                    <a16:creationId xmlns:a16="http://schemas.microsoft.com/office/drawing/2014/main" id="{D56B895A-BD23-47FF-ADEA-EBEF876F217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171228" y="3984724"/>
                <a:ext cx="273991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Arrow Connector 35">
                <a:extLst>
                  <a:ext uri="{FF2B5EF4-FFF2-40B4-BE49-F238E27FC236}">
                    <a16:creationId xmlns:a16="http://schemas.microsoft.com/office/drawing/2014/main" id="{C5A16F13-A089-4788-8342-DCD85FC4706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75386" y="3188962"/>
                <a:ext cx="465342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6F721171-29D8-4A06-82D6-83218EC1FA25}"/>
                    </a:ext>
                  </a:extLst>
                </p:cNvPr>
                <p:cNvSpPr/>
                <p:nvPr/>
              </p:nvSpPr>
              <p:spPr>
                <a:xfrm>
                  <a:off x="5636679" y="4058159"/>
                  <a:ext cx="37414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𝜃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6F721171-29D8-4A06-82D6-83218EC1FA2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36679" y="4058159"/>
                  <a:ext cx="374141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3964783B-3336-E04B-B2F4-14330836A122}"/>
              </a:ext>
            </a:extLst>
          </p:cNvPr>
          <p:cNvGrpSpPr/>
          <p:nvPr/>
        </p:nvGrpSpPr>
        <p:grpSpPr>
          <a:xfrm>
            <a:off x="627796" y="1834074"/>
            <a:ext cx="2268077" cy="2761488"/>
            <a:chOff x="661919" y="1855066"/>
            <a:chExt cx="2268077" cy="2764434"/>
          </a:xfrm>
        </p:grpSpPr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79C327DF-E256-CC4A-B1FC-BA24BB6DB80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61919" y="1855066"/>
              <a:ext cx="2268077" cy="2764434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D6B3F10C-CE35-734F-83D7-82C48730B4CF}"/>
                    </a:ext>
                  </a:extLst>
                </p:cNvPr>
                <p:cNvSpPr/>
                <p:nvPr/>
              </p:nvSpPr>
              <p:spPr>
                <a:xfrm>
                  <a:off x="1831150" y="4061357"/>
                  <a:ext cx="108767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𝜃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1</m:t>
                          </m:r>
                        </m:sub>
                      </m:sSub>
                    </m:oMath>
                  </a14:m>
                  <a:r>
                    <a:rPr lang="en-US" dirty="0"/>
                    <a:t>,</a:t>
                  </a:r>
                  <a:r>
                    <a:rPr lang="en-US" dirty="0">
                      <a:solidFill>
                        <a:srgbClr val="002060"/>
                      </a:solidFill>
                      <a:cs typeface="Segoe UI" panose="020B0502040204020203" pitchFamily="34" charset="0"/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2</m:t>
                          </m:r>
                        </m:sub>
                      </m:sSub>
                    </m:oMath>
                  </a14:m>
                  <a:r>
                    <a:rPr lang="en-US" dirty="0"/>
                    <a:t>,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3</m:t>
                          </m:r>
                        </m:sub>
                      </m:sSub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D6B3F10C-CE35-734F-83D7-82C48730B4C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31150" y="4061357"/>
                  <a:ext cx="1087670" cy="369332"/>
                </a:xfrm>
                <a:prstGeom prst="rect">
                  <a:avLst/>
                </a:prstGeom>
                <a:blipFill>
                  <a:blip r:embed="rId9"/>
                  <a:stretch>
                    <a:fillRect t="-6452" b="-2258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9F1D7816-67F3-6342-BC84-EC6EE4FB5A3A}"/>
              </a:ext>
            </a:extLst>
          </p:cNvPr>
          <p:cNvGrpSpPr/>
          <p:nvPr/>
        </p:nvGrpSpPr>
        <p:grpSpPr>
          <a:xfrm>
            <a:off x="6316682" y="1834074"/>
            <a:ext cx="2268077" cy="2761488"/>
            <a:chOff x="6316682" y="1834074"/>
            <a:chExt cx="2268077" cy="2761488"/>
          </a:xfrm>
        </p:grpSpPr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C5522DAA-6325-F847-A6CE-54F9B6AA739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316682" y="1834074"/>
              <a:ext cx="2268077" cy="2761488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CB32441A-50F6-B94E-BC0D-C1888027A283}"/>
                    </a:ext>
                  </a:extLst>
                </p:cNvPr>
                <p:cNvSpPr/>
                <p:nvPr/>
              </p:nvSpPr>
              <p:spPr>
                <a:xfrm>
                  <a:off x="7644882" y="4037620"/>
                  <a:ext cx="733919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𝑛𝑒𝑤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CB32441A-50F6-B94E-BC0D-C1888027A28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44882" y="4037620"/>
                  <a:ext cx="733919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200866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5" grpId="0"/>
      <p:bldP spid="2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436B49-3D95-41E5-A737-E7601C9511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694397" y="3874302"/>
                <a:ext cx="7755205" cy="26291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Simulation data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:</a:t>
                </a:r>
              </a:p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Input</a:t>
                </a:r>
                <a:r>
                  <a:rPr kumimoji="0" lang="en-US" sz="2000" b="0" i="0" u="none" strike="noStrike" kern="1200" cap="none" spc="0" normalizeH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parameters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Segoe UI" panose="020B0502040204020203" pitchFamily="34" charset="0"/>
                              </a:rPr>
                              <m:t>𝜃</m:t>
                            </m:r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Segoe UI" panose="020B0502040204020203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Segoe UI" panose="020B0502040204020203" pitchFamily="34" charset="0"/>
                          </a:rPr>
                          <m:t>,⋯, </m:t>
                        </m:r>
                        <m:sSub>
                          <m:sSub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Segoe UI" panose="020B0502040204020203" pitchFamily="34" charset="0"/>
                              </a:rPr>
                              <m:t>𝜃</m:t>
                            </m:r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Segoe UI" panose="020B0502040204020203" pitchFamily="34" charset="0"/>
                              </a:rPr>
                              <m:t>𝑚</m:t>
                            </m:r>
                          </m:sub>
                        </m:sSub>
                      </m:e>
                    </m:d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Segoe UI" panose="020B0502040204020203" pitchFamily="34" charset="0"/>
                      </a:rPr>
                      <m:t>,  </m:t>
                    </m:r>
                    <m:sSub>
                      <m:sSubPr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Segoe UI" panose="020B0502040204020203" pitchFamily="34" charset="0"/>
                          </a:rPr>
                          <m:t>𝜃</m:t>
                        </m:r>
                      </m:e>
                      <m:sub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Segoe UI" panose="020B0502040204020203" pitchFamily="34" charset="0"/>
                          </a:rPr>
                          <m:t>𝑗</m:t>
                        </m:r>
                      </m:sub>
                    </m:sSub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Segoe UI" panose="020B0502040204020203" pitchFamily="34" charset="0"/>
                      </a:rPr>
                      <m:t>∈</m:t>
                    </m:r>
                    <m:sSup>
                      <m:sSupPr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Segoe UI" panose="020B0502040204020203" pitchFamily="34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Segoe UI" panose="020B0502040204020203" pitchFamily="34" charset="0"/>
                              </a:rPr>
                            </m:ctrlPr>
                          </m:dPr>
                          <m:e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Segoe UI" panose="020B0502040204020203" pitchFamily="34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Segoe UI" panose="020B0502040204020203" pitchFamily="34" charset="0"/>
                          </a:rPr>
                          <m:t>𝑑</m:t>
                        </m:r>
                      </m:sup>
                    </m:sSup>
                  </m:oMath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Code </a:t>
                </a: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outputs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Segoe UI" panose="020B0502040204020203" pitchFamily="34" charset="0"/>
                      </a:rPr>
                      <m:t>𝜂</m:t>
                    </m:r>
                    <m:d>
                      <m:dPr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Segoe UI" panose="020B0502040204020203" pitchFamily="34" charset="0"/>
                              </a:rPr>
                              <m:t>𝜃</m:t>
                            </m:r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Segoe UI" panose="020B0502040204020203" pitchFamily="34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Segoe UI" panose="020B0502040204020203" pitchFamily="34" charset="0"/>
                      </a:rPr>
                      <m:t>,⋯, 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Segoe UI" panose="020B0502040204020203" pitchFamily="34" charset="0"/>
                      </a:rPr>
                      <m:t>𝜂</m:t>
                    </m:r>
                    <m:d>
                      <m:dPr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Segoe UI" panose="020B0502040204020203" pitchFamily="34" charset="0"/>
                              </a:rPr>
                              <m:t>𝜃</m:t>
                            </m:r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Segoe UI" panose="020B0502040204020203" pitchFamily="34" charset="0"/>
                              </a:rPr>
                              <m:t>𝑚</m:t>
                            </m:r>
                          </m:sub>
                        </m:sSub>
                      </m:e>
                    </m:d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Segoe UI" panose="020B0502040204020203" pitchFamily="34" charset="0"/>
                      </a:rPr>
                      <m:t>∈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Segoe UI" panose="020B0502040204020203" pitchFamily="34" charset="0"/>
                      </a:rPr>
                      <m:t>ℝ</m:t>
                    </m:r>
                  </m:oMath>
                </a14:m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, </a:t>
                </a: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expensive</a:t>
                </a: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Objective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:</a:t>
                </a:r>
                <a:endParaRPr lang="en-US" sz="2000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Predict </a:t>
                </a: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5">
                        <a:lumMod val="50000"/>
                      </a:schemeClr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new</a:t>
                </a: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code evaluation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Segoe UI" panose="020B0502040204020203" pitchFamily="34" charset="0"/>
                      </a:rPr>
                      <m:t>𝜂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Segoe UI" panose="020B0502040204020203" pitchFamily="34" charset="0"/>
                      </a:rPr>
                      <m:t>(</m:t>
                    </m:r>
                    <m:sSub>
                      <m:sSubPr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Segoe UI" panose="020B0502040204020203" pitchFamily="34" charset="0"/>
                          </a:rPr>
                          <m:t>𝜃</m:t>
                        </m:r>
                      </m:e>
                      <m:sub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Segoe UI" panose="020B0502040204020203" pitchFamily="34" charset="0"/>
                          </a:rPr>
                          <m:t>𝑛𝑒𝑤</m:t>
                        </m:r>
                      </m:sub>
                    </m:sSub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Segoe UI" panose="020B0502040204020203" pitchFamily="34" charset="0"/>
                      </a:rPr>
                      <m:t>)</m:t>
                    </m:r>
                  </m:oMath>
                </a14:m>
                <a:endParaRPr lang="en-US" sz="2000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Quantify </a:t>
                </a: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uncertainty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of the prediction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Segoe UI" panose="020B0502040204020203" pitchFamily="34" charset="0"/>
                          </a:rPr>
                        </m:ctrlPr>
                      </m:accPr>
                      <m:e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Segoe UI" panose="020B0502040204020203" pitchFamily="34" charset="0"/>
                          </a:rPr>
                          <m:t>𝜂</m:t>
                        </m:r>
                      </m:e>
                    </m:acc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Segoe UI" panose="020B0502040204020203" pitchFamily="34" charset="0"/>
                      </a:rPr>
                      <m:t>(</m:t>
                    </m:r>
                    <m:sSub>
                      <m:sSubPr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Segoe UI" panose="020B0502040204020203" pitchFamily="34" charset="0"/>
                          </a:rPr>
                          <m:t>𝜃</m:t>
                        </m:r>
                      </m:e>
                      <m:sub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Segoe UI" panose="020B0502040204020203" pitchFamily="34" charset="0"/>
                          </a:rPr>
                          <m:t>𝑛𝑒𝑤</m:t>
                        </m:r>
                      </m:sub>
                    </m:sSub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Segoe UI" panose="020B0502040204020203" pitchFamily="34" charset="0"/>
                      </a:rPr>
                      <m:t>)</m:t>
                    </m:r>
                  </m:oMath>
                </a14:m>
                <a:endParaRPr lang="en-US" sz="2000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397" y="3874302"/>
                <a:ext cx="7755205" cy="2629118"/>
              </a:xfrm>
              <a:prstGeom prst="rect">
                <a:avLst/>
              </a:prstGeom>
              <a:blipFill>
                <a:blip r:embed="rId4"/>
                <a:stretch>
                  <a:fillRect l="-865" t="-11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AB3C0C1A-0FD2-4201-BBB0-087A70E7B3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42116" y="1297075"/>
            <a:ext cx="3743273" cy="200513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1CE424D2-D844-43E3-A285-13C07EC5F796}"/>
                  </a:ext>
                </a:extLst>
              </p:cNvPr>
              <p:cNvSpPr/>
              <p:nvPr/>
            </p:nvSpPr>
            <p:spPr>
              <a:xfrm>
                <a:off x="1892845" y="2644314"/>
                <a:ext cx="78220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𝜂</m:t>
                          </m:r>
                          <m: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(</m:t>
                          </m:r>
                          <m: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𝜃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1CE424D2-D844-43E3-A285-13C07EC5F7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2845" y="2644314"/>
                <a:ext cx="782202" cy="369332"/>
              </a:xfrm>
              <a:prstGeom prst="rect">
                <a:avLst/>
              </a:prstGeom>
              <a:blipFill>
                <a:blip r:embed="rId6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8DA49799-C455-4024-B8DE-9D27960EC4DC}"/>
                  </a:ext>
                </a:extLst>
              </p:cNvPr>
              <p:cNvSpPr/>
              <p:nvPr/>
            </p:nvSpPr>
            <p:spPr>
              <a:xfrm>
                <a:off x="4044795" y="2932873"/>
                <a:ext cx="78752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𝜂</m:t>
                          </m:r>
                          <m: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(</m:t>
                          </m:r>
                          <m: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8DA49799-C455-4024-B8DE-9D27960EC4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4795" y="2932873"/>
                <a:ext cx="787523" cy="369332"/>
              </a:xfrm>
              <a:prstGeom prst="rect">
                <a:avLst/>
              </a:prstGeom>
              <a:blipFill>
                <a:blip r:embed="rId7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A4E70A50-3C58-44E1-9C86-950E72718EB7}"/>
                  </a:ext>
                </a:extLst>
              </p:cNvPr>
              <p:cNvSpPr/>
              <p:nvPr/>
            </p:nvSpPr>
            <p:spPr>
              <a:xfrm>
                <a:off x="2796920" y="2274982"/>
                <a:ext cx="78752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𝜂</m:t>
                          </m:r>
                          <m: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(</m:t>
                          </m:r>
                          <m: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A4E70A50-3C58-44E1-9C86-950E72718E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6920" y="2274982"/>
                <a:ext cx="787523" cy="369332"/>
              </a:xfrm>
              <a:prstGeom prst="rect">
                <a:avLst/>
              </a:prstGeom>
              <a:blipFill>
                <a:blip r:embed="rId8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0BE4DE5-F1F6-49F5-8DD9-5A81248C2645}"/>
              </a:ext>
            </a:extLst>
          </p:cNvPr>
          <p:cNvCxnSpPr/>
          <p:nvPr/>
        </p:nvCxnSpPr>
        <p:spPr>
          <a:xfrm>
            <a:off x="2558101" y="2828980"/>
            <a:ext cx="14316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8FC399A-710A-4F28-B713-366A019B6BBD}"/>
              </a:ext>
            </a:extLst>
          </p:cNvPr>
          <p:cNvCxnSpPr>
            <a:cxnSpLocks/>
          </p:cNvCxnSpPr>
          <p:nvPr/>
        </p:nvCxnSpPr>
        <p:spPr>
          <a:xfrm flipH="1">
            <a:off x="3840637" y="3156710"/>
            <a:ext cx="27399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626A004-4E95-4DEA-8CE7-BC78F9A1B489}"/>
              </a:ext>
            </a:extLst>
          </p:cNvPr>
          <p:cNvCxnSpPr>
            <a:cxnSpLocks/>
          </p:cNvCxnSpPr>
          <p:nvPr/>
        </p:nvCxnSpPr>
        <p:spPr>
          <a:xfrm>
            <a:off x="3514610" y="2477260"/>
            <a:ext cx="46534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E9FD64F8-3217-4447-97E3-4E8CDAFEE9AD}"/>
                  </a:ext>
                </a:extLst>
              </p:cNvPr>
              <p:cNvSpPr/>
              <p:nvPr/>
            </p:nvSpPr>
            <p:spPr>
              <a:xfrm>
                <a:off x="2609849" y="3302205"/>
                <a:ext cx="46128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E9FD64F8-3217-4447-97E3-4E8CDAFEE9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9849" y="3302205"/>
                <a:ext cx="461280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BA618781-078E-4062-8390-436634F9A601}"/>
                  </a:ext>
                </a:extLst>
              </p:cNvPr>
              <p:cNvSpPr/>
              <p:nvPr/>
            </p:nvSpPr>
            <p:spPr>
              <a:xfrm>
                <a:off x="3473489" y="3302205"/>
                <a:ext cx="46660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BA618781-078E-4062-8390-436634F9A6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3489" y="3302205"/>
                <a:ext cx="466603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9E83918C-2C91-4430-826A-44A2A71D9DC9}"/>
                  </a:ext>
                </a:extLst>
              </p:cNvPr>
              <p:cNvSpPr/>
              <p:nvPr/>
            </p:nvSpPr>
            <p:spPr>
              <a:xfrm>
                <a:off x="3913610" y="3302205"/>
                <a:ext cx="46660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9E83918C-2C91-4430-826A-44A2A71D9D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3610" y="3302205"/>
                <a:ext cx="466603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4F93420-CC55-4E67-AD61-FF1019ED8291}"/>
              </a:ext>
            </a:extLst>
          </p:cNvPr>
          <p:cNvCxnSpPr/>
          <p:nvPr/>
        </p:nvCxnSpPr>
        <p:spPr>
          <a:xfrm>
            <a:off x="2796920" y="2932873"/>
            <a:ext cx="0" cy="369332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AA84332-6226-4BA6-B6C2-83CB581101D9}"/>
              </a:ext>
            </a:extLst>
          </p:cNvPr>
          <p:cNvCxnSpPr>
            <a:cxnSpLocks/>
          </p:cNvCxnSpPr>
          <p:nvPr/>
        </p:nvCxnSpPr>
        <p:spPr>
          <a:xfrm>
            <a:off x="3706790" y="3117539"/>
            <a:ext cx="0" cy="184666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C052BAC-1157-43D1-8611-225F980ABB39}"/>
              </a:ext>
            </a:extLst>
          </p:cNvPr>
          <p:cNvCxnSpPr>
            <a:cxnSpLocks/>
          </p:cNvCxnSpPr>
          <p:nvPr/>
        </p:nvCxnSpPr>
        <p:spPr>
          <a:xfrm>
            <a:off x="4073363" y="2599924"/>
            <a:ext cx="0" cy="702281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A794B4F-7A4E-4CCB-8458-9256A1E8DC5D}"/>
              </a:ext>
            </a:extLst>
          </p:cNvPr>
          <p:cNvCxnSpPr>
            <a:cxnSpLocks/>
          </p:cNvCxnSpPr>
          <p:nvPr/>
        </p:nvCxnSpPr>
        <p:spPr>
          <a:xfrm>
            <a:off x="5097716" y="1930308"/>
            <a:ext cx="0" cy="1371897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BD29A02B-4875-4561-9BD8-BE2F6D1F115A}"/>
                  </a:ext>
                </a:extLst>
              </p:cNvPr>
              <p:cNvSpPr/>
              <p:nvPr/>
            </p:nvSpPr>
            <p:spPr>
              <a:xfrm>
                <a:off x="4883203" y="3244334"/>
                <a:ext cx="70596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𝑛𝑒𝑤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BD29A02B-4875-4561-9BD8-BE2F6D1F11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3203" y="3244334"/>
                <a:ext cx="705962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itle 1">
            <a:extLst>
              <a:ext uri="{FF2B5EF4-FFF2-40B4-BE49-F238E27FC236}">
                <a16:creationId xmlns:a16="http://schemas.microsoft.com/office/drawing/2014/main" id="{28A7E5FA-61EC-744F-988D-4918651F77FC}"/>
              </a:ext>
            </a:extLst>
          </p:cNvPr>
          <p:cNvSpPr txBox="1">
            <a:spLocks/>
          </p:cNvSpPr>
          <p:nvPr/>
        </p:nvSpPr>
        <p:spPr>
          <a:xfrm>
            <a:off x="1056927" y="358034"/>
            <a:ext cx="7424440" cy="57336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Model Emulation</a:t>
            </a:r>
          </a:p>
        </p:txBody>
      </p:sp>
    </p:spTree>
    <p:extLst>
      <p:ext uri="{BB962C8B-B14F-4D97-AF65-F5344CB8AC3E}">
        <p14:creationId xmlns:p14="http://schemas.microsoft.com/office/powerpoint/2010/main" val="2484372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1047987" y="356713"/>
            <a:ext cx="7424440" cy="57336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Bayesian Predictive </a:t>
            </a:r>
            <a:r>
              <a:rPr lang="en-US" sz="2800" b="1" dirty="0">
                <a:solidFill>
                  <a:srgbClr val="4472C4">
                    <a:lumMod val="50000"/>
                  </a:srgb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M</a:t>
            </a:r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odeling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436B49-3D95-41E5-A737-E7601C9511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671572" y="1299254"/>
                <a:ext cx="7800855" cy="50167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Assign to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Segoe UI" panose="020B0502040204020203" pitchFamily="34" charset="0"/>
                      </a:rPr>
                      <m:t>𝜂</m:t>
                    </m:r>
                    <m:d>
                      <m:dPr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Segoe UI" panose="020B0502040204020203" pitchFamily="34" charset="0"/>
                          </a:rPr>
                          <m:t>⋅</m:t>
                        </m:r>
                      </m:e>
                    </m:d>
                  </m:oMath>
                </a14:m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a </a:t>
                </a: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prior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stochastic process, which captures our </a:t>
                </a: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prior beliefs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on the unknown code output</a:t>
                </a:r>
              </a:p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endParaRPr lang="en-US" sz="2000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endParaRPr lang="en-US" sz="2000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endParaRPr lang="en-US" sz="2000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Condition on </a:t>
                </a: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observed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simulation data to obtain the </a:t>
                </a: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posterior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process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Segoe UI" panose="020B0502040204020203" pitchFamily="34" charset="0"/>
                      </a:rPr>
                      <m:t>𝜂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Segoe UI" panose="020B0502040204020203" pitchFamily="34" charset="0"/>
                      </a:rPr>
                      <m:t>(⋅)|</m:t>
                    </m:r>
                    <m:r>
                      <m:rPr>
                        <m:sty m:val="p"/>
                      </m:rPr>
                      <a:rPr kumimoji="0" lang="en-US" sz="20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Segoe UI" panose="020B0502040204020203" pitchFamily="34" charset="0"/>
                      </a:rPr>
                      <m:t>data</m:t>
                    </m:r>
                  </m:oMath>
                </a14:m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, which can be used for </a:t>
                </a: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prediction</a:t>
                </a:r>
                <a:r>
                  <a:rPr kumimoji="0" lang="en-US" sz="2000" b="1" i="0" u="none" strike="noStrike" kern="1200" cap="none" spc="0" normalizeH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</a:t>
                </a:r>
                <a:r>
                  <a:rPr kumimoji="0" lang="en-US" sz="2000" i="0" u="none" strike="noStrike" kern="1200" cap="none" spc="0" normalizeH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(</a:t>
                </a:r>
                <a:r>
                  <a:rPr kumimoji="0" lang="en-US" sz="2000" b="1" i="0" u="none" strike="noStrike" kern="1200" cap="none" spc="0" normalizeH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emulation</a:t>
                </a:r>
                <a:r>
                  <a:rPr kumimoji="0" lang="en-US" sz="2000" i="0" u="none" strike="noStrike" kern="1200" cap="none" spc="0" normalizeH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)</a:t>
                </a:r>
                <a:endPara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lang="en-US" sz="2000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  <a:defRPr/>
                </a:pP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Gaussian processes 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(Sacks et al. 1989): a flexible </a:t>
                </a: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Bayesian </a:t>
                </a:r>
                <a:r>
                  <a:rPr kumimoji="0" lang="en-US" sz="20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nonparametric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model widely used in machine learning, astrophysics, engineering,</a:t>
                </a:r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 etc.</a:t>
                </a: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572" y="1299254"/>
                <a:ext cx="7800855" cy="5016758"/>
              </a:xfrm>
              <a:prstGeom prst="rect">
                <a:avLst/>
              </a:prstGeom>
              <a:blipFill>
                <a:blip r:embed="rId4"/>
                <a:stretch>
                  <a:fillRect l="-703" t="-486" r="-156" b="-13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5D8276F1-FAA6-4F42-A67B-17275BF13E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36189" y="2037616"/>
            <a:ext cx="3271648" cy="2252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235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3FF4F3-E928-164C-B5F6-C314D32CC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436B49-3D95-41E5-A737-E7601C9511AF}" type="slidenum">
              <a:rPr lang="en-US" smtClean="0"/>
              <a:t>3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19B659-97A9-4D46-A4D0-871BCD00AE8A}"/>
              </a:ext>
            </a:extLst>
          </p:cNvPr>
          <p:cNvSpPr txBox="1"/>
          <p:nvPr/>
        </p:nvSpPr>
        <p:spPr>
          <a:xfrm>
            <a:off x="4447712" y="2375152"/>
            <a:ext cx="4696288" cy="1419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Forward Problem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Inverse Problem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Bayes Rule</a:t>
            </a:r>
          </a:p>
        </p:txBody>
      </p:sp>
      <p:pic>
        <p:nvPicPr>
          <p:cNvPr id="6" name="Picture 2" descr="85 notepad free clipart | Public domain vectors">
            <a:extLst>
              <a:ext uri="{FF2B5EF4-FFF2-40B4-BE49-F238E27FC236}">
                <a16:creationId xmlns:a16="http://schemas.microsoft.com/office/drawing/2014/main" id="{368AD53F-D6AF-5F48-AE02-1FCB3D0E8F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564" y="2051862"/>
            <a:ext cx="2766572" cy="2754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A08DE448-93F2-CE46-9024-2309AE554A79}"/>
              </a:ext>
            </a:extLst>
          </p:cNvPr>
          <p:cNvSpPr txBox="1">
            <a:spLocks/>
          </p:cNvSpPr>
          <p:nvPr/>
        </p:nvSpPr>
        <p:spPr>
          <a:xfrm>
            <a:off x="1023372" y="267440"/>
            <a:ext cx="7424440" cy="57336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27038906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881416" y="365260"/>
            <a:ext cx="7424440" cy="57336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Gaussian Processes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436B49-3D95-41E5-A737-E7601C9511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717825" y="1129778"/>
                <a:ext cx="7708349" cy="10552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Gaussian process</a:t>
                </a: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(GP) </a:t>
                </a:r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prior model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: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457200" marR="0" lvl="1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𝜂</m:t>
                      </m:r>
                      <m:d>
                        <m:d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⋅</m:t>
                          </m:r>
                        </m:e>
                      </m:d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∼</m:t>
                      </m:r>
                      <m:r>
                        <m:rPr>
                          <m:sty m:val="p"/>
                        </m:rPr>
                        <a:rPr kumimoji="0" lang="en-US" sz="2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GP</m:t>
                      </m:r>
                      <m:d>
                        <m:d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𝜇</m:t>
                          </m:r>
                          <m:d>
                            <m:dPr>
                              <m:ctrlP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  <m:t>⋅</m:t>
                              </m:r>
                            </m:e>
                          </m:d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,</m:t>
                          </m:r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𝑘</m:t>
                          </m:r>
                          <m:d>
                            <m:dPr>
                              <m:ctrlP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  <m:t>⋅,⋅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kumimoji="0" lang="en-US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825" y="1129778"/>
                <a:ext cx="7708349" cy="1055289"/>
              </a:xfrm>
              <a:prstGeom prst="rect">
                <a:avLst/>
              </a:prstGeom>
              <a:blipFill>
                <a:blip r:embed="rId4"/>
                <a:stretch>
                  <a:fillRect l="-870" t="-2312" b="-11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739462" y="2588901"/>
                <a:ext cx="7708349" cy="286232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Two </a:t>
                </a: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ingredients</a:t>
                </a:r>
                <a:r>
                  <a:rPr kumimoji="0" lang="en-US" sz="20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: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sz="2000" b="1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Mean function:</a:t>
                </a:r>
              </a:p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kumimoji="0" lang="en-US" sz="2000" b="1" i="1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𝜇</m:t>
                      </m:r>
                      <m:d>
                        <m:d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𝜃</m:t>
                          </m:r>
                        </m:e>
                      </m:d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=</m:t>
                      </m:r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𝜂</m:t>
                          </m:r>
                          <m:d>
                            <m:dPr>
                              <m:ctrlP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  <m:t>𝜃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Covariance function:</a:t>
                </a:r>
              </a:p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kumimoji="0" lang="en-US" sz="2000" b="1" i="1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𝑘</m:t>
                      </m:r>
                      <m:d>
                        <m:d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kumimoji="0" lang="en-US" sz="20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kumimoji="0" lang="en-US" sz="2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Cov</m:t>
                      </m:r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{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𝜂</m:t>
                      </m:r>
                      <m:d>
                        <m:d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,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𝜂</m:t>
                      </m:r>
                      <m:d>
                        <m:d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}</m:t>
                      </m:r>
                    </m:oMath>
                  </m:oMathPara>
                </a14:m>
                <a:endParaRPr kumimoji="0" lang="en-US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462" y="2588901"/>
                <a:ext cx="7708349" cy="2862322"/>
              </a:xfrm>
              <a:prstGeom prst="rect">
                <a:avLst/>
              </a:prstGeom>
              <a:blipFill>
                <a:blip r:embed="rId5"/>
                <a:stretch>
                  <a:fillRect l="-791" t="-1066" b="-1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41907" y="3000167"/>
            <a:ext cx="4829409" cy="332501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900ED8E-F0B1-463B-9BBA-D1C7E12716AF}"/>
              </a:ext>
            </a:extLst>
          </p:cNvPr>
          <p:cNvCxnSpPr>
            <a:cxnSpLocks/>
          </p:cNvCxnSpPr>
          <p:nvPr/>
        </p:nvCxnSpPr>
        <p:spPr>
          <a:xfrm flipH="1">
            <a:off x="2377770" y="4622462"/>
            <a:ext cx="4262769" cy="0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46C81AFB-457A-4687-A3A3-E5B05C375F1E}"/>
                  </a:ext>
                </a:extLst>
              </p:cNvPr>
              <p:cNvSpPr/>
              <p:nvPr/>
            </p:nvSpPr>
            <p:spPr>
              <a:xfrm>
                <a:off x="6797129" y="4437796"/>
                <a:ext cx="62850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(⋅)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46C81AFB-457A-4687-A3A3-E5B05C375F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7129" y="4437796"/>
                <a:ext cx="628505" cy="369332"/>
              </a:xfrm>
              <a:prstGeom prst="rect">
                <a:avLst/>
              </a:prstGeom>
              <a:blipFill>
                <a:blip r:embed="rId7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310CC93-9F0C-4A1B-833B-ECBCC30AE081}"/>
              </a:ext>
            </a:extLst>
          </p:cNvPr>
          <p:cNvCxnSpPr>
            <a:cxnSpLocks/>
          </p:cNvCxnSpPr>
          <p:nvPr/>
        </p:nvCxnSpPr>
        <p:spPr>
          <a:xfrm flipV="1">
            <a:off x="3862768" y="3000167"/>
            <a:ext cx="0" cy="2894891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CBC9DBA-D8A9-4DC6-9170-F12CAD25DEDD}"/>
              </a:ext>
            </a:extLst>
          </p:cNvPr>
          <p:cNvCxnSpPr>
            <a:cxnSpLocks/>
          </p:cNvCxnSpPr>
          <p:nvPr/>
        </p:nvCxnSpPr>
        <p:spPr>
          <a:xfrm flipV="1">
            <a:off x="4456611" y="3000167"/>
            <a:ext cx="0" cy="2894891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C0E16B79-99CE-405B-B30B-1B39FEB0A0D4}"/>
                  </a:ext>
                </a:extLst>
              </p:cNvPr>
              <p:cNvSpPr/>
              <p:nvPr/>
            </p:nvSpPr>
            <p:spPr>
              <a:xfrm>
                <a:off x="3632128" y="2609868"/>
                <a:ext cx="46128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C0E16B79-99CE-405B-B30B-1B39FEB0A0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2128" y="2609868"/>
                <a:ext cx="461280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5962D1D7-F0E6-4ABC-8292-FA446F70B2D3}"/>
                  </a:ext>
                </a:extLst>
              </p:cNvPr>
              <p:cNvSpPr/>
              <p:nvPr/>
            </p:nvSpPr>
            <p:spPr>
              <a:xfrm>
                <a:off x="4274312" y="2609868"/>
                <a:ext cx="46660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5962D1D7-F0E6-4ABC-8292-FA446F70B2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4312" y="2609868"/>
                <a:ext cx="466603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BC837AAF-B226-49E0-851C-CA73CBED3005}"/>
                  </a:ext>
                </a:extLst>
              </p:cNvPr>
              <p:cNvSpPr/>
              <p:nvPr/>
            </p:nvSpPr>
            <p:spPr>
              <a:xfrm>
                <a:off x="1644179" y="2897077"/>
                <a:ext cx="69506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BC837AAF-B226-49E0-851C-CA73CBED30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4179" y="2897077"/>
                <a:ext cx="695062" cy="369332"/>
              </a:xfrm>
              <a:prstGeom prst="rect">
                <a:avLst/>
              </a:prstGeom>
              <a:blipFill>
                <a:blip r:embed="rId10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BD608A9A-3006-4A96-B41E-AAEB962173CB}"/>
                  </a:ext>
                </a:extLst>
              </p:cNvPr>
              <p:cNvSpPr/>
              <p:nvPr/>
            </p:nvSpPr>
            <p:spPr>
              <a:xfrm>
                <a:off x="6640539" y="5833540"/>
                <a:ext cx="37414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BD608A9A-3006-4A96-B41E-AAEB962173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0539" y="5833540"/>
                <a:ext cx="374141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74635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  <p:bldP spid="15" grpId="0"/>
      <p:bldP spid="17" grpId="0"/>
      <p:bldP spid="18" grpId="0"/>
      <p:bldP spid="19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436B49-3D95-41E5-A737-E7601C9511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3" name="Picture 5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041" y="1816899"/>
            <a:ext cx="6690802" cy="3504998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041" y="1816899"/>
            <a:ext cx="6690802" cy="3504998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041" y="1816899"/>
            <a:ext cx="6690802" cy="3504998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041" y="1816899"/>
            <a:ext cx="6690802" cy="3504998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041" y="1816899"/>
            <a:ext cx="6690802" cy="3504998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041" y="1816899"/>
            <a:ext cx="6690802" cy="350499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/>
              <p:cNvSpPr txBox="1"/>
              <p:nvPr/>
            </p:nvSpPr>
            <p:spPr>
              <a:xfrm>
                <a:off x="4346676" y="5321897"/>
                <a:ext cx="134302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𝜃</m:t>
                      </m:r>
                    </m:oMath>
                  </m:oMathPara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59" name="TextBox 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6676" y="5321897"/>
                <a:ext cx="1343027" cy="4001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/>
              <p:cNvSpPr txBox="1"/>
              <p:nvPr/>
            </p:nvSpPr>
            <p:spPr>
              <a:xfrm rot="16200000">
                <a:off x="386877" y="3105674"/>
                <a:ext cx="134302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𝜂</m:t>
                      </m:r>
                      <m:r>
                        <a:rPr kumimoji="0" lang="en-US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(</m:t>
                      </m:r>
                      <m:r>
                        <a:rPr kumimoji="0" lang="en-US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𝜃</m:t>
                      </m:r>
                      <m:r>
                        <a:rPr kumimoji="0" lang="en-US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)</m:t>
                      </m:r>
                    </m:oMath>
                  </m:oMathPara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60" name="TextBox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386877" y="3105674"/>
                <a:ext cx="1343027" cy="400110"/>
              </a:xfrm>
              <a:prstGeom prst="rect">
                <a:avLst/>
              </a:prstGeom>
              <a:blipFill>
                <a:blip r:embed="rId11"/>
                <a:stretch>
                  <a:fillRect r="-18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1478531" y="1914821"/>
                <a:ext cx="3200951" cy="707886"/>
              </a:xfrm>
              <a:prstGeom prst="rect">
                <a:avLst/>
              </a:prstGeom>
              <a:solidFill>
                <a:srgbClr val="F3F3F3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Segoe UI" panose="020B0502040204020203" pitchFamily="34" charset="0"/>
                  </a:rPr>
                  <a:t>Prior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Segoe UI" panose="020B0502040204020203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Segoe UI" panose="020B0502040204020203" pitchFamily="34" charset="0"/>
                      </a:rPr>
                      <m:t>𝜂</m:t>
                    </m:r>
                    <m:d>
                      <m:dPr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Segoe UI" panose="020B0502040204020203" pitchFamily="34" charset="0"/>
                          </a:rPr>
                          <m:t>⋅</m:t>
                        </m:r>
                      </m:e>
                    </m:d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Segoe UI" panose="020B0502040204020203" pitchFamily="34" charset="0"/>
                      </a:rPr>
                      <m:t>∼</m:t>
                    </m:r>
                    <m:r>
                      <m:rPr>
                        <m:sty m:val="p"/>
                      </m:rPr>
                      <a:rPr kumimoji="0" lang="en-US" sz="20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Segoe UI" panose="020B0502040204020203" pitchFamily="34" charset="0"/>
                      </a:rPr>
                      <m:t>GP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Segoe UI" panose="020B0502040204020203" pitchFamily="34" charset="0"/>
                      </a:rPr>
                      <m:t>(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Segoe UI" panose="020B0502040204020203" pitchFamily="34" charset="0"/>
                      </a:rPr>
                      <m:t>𝜇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Segoe UI" panose="020B0502040204020203" pitchFamily="34" charset="0"/>
                      </a:rPr>
                      <m:t>,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Segoe UI" panose="020B0502040204020203" pitchFamily="34" charset="0"/>
                      </a:rPr>
                      <m:t>𝑘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Segoe UI" panose="020B0502040204020203" pitchFamily="34" charset="0"/>
                      </a:rPr>
                      <m:t>(⋅,⋅))</m:t>
                    </m:r>
                  </m:oMath>
                </a14:m>
                <a:endParaRPr kumimoji="0" lang="en-US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8531" y="1914821"/>
                <a:ext cx="3200951" cy="707886"/>
              </a:xfrm>
              <a:prstGeom prst="rect">
                <a:avLst/>
              </a:prstGeom>
              <a:blipFill>
                <a:blip r:embed="rId12"/>
                <a:stretch>
                  <a:fillRect l="-2095" t="-43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/>
          <p:cNvSpPr txBox="1"/>
          <p:nvPr/>
        </p:nvSpPr>
        <p:spPr>
          <a:xfrm>
            <a:off x="4880892" y="4494340"/>
            <a:ext cx="3200951" cy="707886"/>
          </a:xfrm>
          <a:prstGeom prst="rect">
            <a:avLst/>
          </a:prstGeom>
          <a:solidFill>
            <a:srgbClr val="F3F3F3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CC0498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CC0498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4906870" y="4554176"/>
                <a:ext cx="3200951" cy="707886"/>
              </a:xfrm>
              <a:prstGeom prst="rect">
                <a:avLst/>
              </a:prstGeom>
              <a:solidFill>
                <a:srgbClr val="F3F3F3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CC0498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Segoe UI" panose="020B0502040204020203" pitchFamily="34" charset="0"/>
                  </a:rPr>
                  <a:t>Posterior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C0498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Segoe UI" panose="020B0502040204020203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CC0498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Segoe UI" panose="020B0502040204020203" pitchFamily="34" charset="0"/>
                      </a:rPr>
                      <m:t>𝜂</m:t>
                    </m:r>
                    <m:d>
                      <m:dPr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CC0498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CC0498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Segoe UI" panose="020B0502040204020203" pitchFamily="34" charset="0"/>
                          </a:rPr>
                          <m:t>⋅</m:t>
                        </m:r>
                      </m:e>
                    </m:d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CC0498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Segoe UI" panose="020B0502040204020203" pitchFamily="34" charset="0"/>
                      </a:rPr>
                      <m:t>|</m:t>
                    </m:r>
                    <m:r>
                      <m:rPr>
                        <m:sty m:val="p"/>
                      </m:rPr>
                      <a:rPr kumimoji="0" lang="en-US" sz="20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CC0498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Segoe UI" panose="020B0502040204020203" pitchFamily="34" charset="0"/>
                      </a:rPr>
                      <m:t>data</m:t>
                    </m:r>
                  </m:oMath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CC0498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Segoe UI" panose="020B0502040204020203" pitchFamily="34" charset="0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CC0498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6870" y="4554176"/>
                <a:ext cx="3200951" cy="707886"/>
              </a:xfrm>
              <a:prstGeom prst="rect">
                <a:avLst/>
              </a:prstGeom>
              <a:blipFill>
                <a:blip r:embed="rId13"/>
                <a:stretch>
                  <a:fillRect t="-43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9A83424B-4571-4CD0-831E-44846027FEEB}"/>
              </a:ext>
            </a:extLst>
          </p:cNvPr>
          <p:cNvSpPr txBox="1"/>
          <p:nvPr/>
        </p:nvSpPr>
        <p:spPr>
          <a:xfrm>
            <a:off x="717825" y="1129778"/>
            <a:ext cx="77083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Conditioning </a:t>
            </a: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on simulation data:</a:t>
            </a:r>
            <a:endParaRPr kumimoji="0" lang="en-US" sz="2000" i="1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mbria Math" panose="02040503050406030204" pitchFamily="18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C3A6F3B6-6148-9149-B72E-05D33B778DE6}"/>
              </a:ext>
            </a:extLst>
          </p:cNvPr>
          <p:cNvSpPr txBox="1">
            <a:spLocks/>
          </p:cNvSpPr>
          <p:nvPr/>
        </p:nvSpPr>
        <p:spPr>
          <a:xfrm>
            <a:off x="881416" y="365260"/>
            <a:ext cx="7424440" cy="57336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Gaussian Processes</a:t>
            </a:r>
          </a:p>
        </p:txBody>
      </p:sp>
    </p:spTree>
    <p:extLst>
      <p:ext uri="{BB962C8B-B14F-4D97-AF65-F5344CB8AC3E}">
        <p14:creationId xmlns:p14="http://schemas.microsoft.com/office/powerpoint/2010/main" val="1140159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  <p:bldP spid="60" grpId="0"/>
      <p:bldP spid="13" grpId="0" animBg="1"/>
      <p:bldP spid="17" grpId="0" animBg="1"/>
      <p:bldP spid="14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4999" y="1077434"/>
            <a:ext cx="6501145" cy="3603765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436B49-3D95-41E5-A737-E7601C9511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4184608" y="4680736"/>
                <a:ext cx="80192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𝜃</m:t>
                      </m:r>
                    </m:oMath>
                  </m:oMathPara>
                </a14:m>
                <a:endParaRPr kumimoji="0" lang="en-US" sz="2000" b="1" i="1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4608" y="4680736"/>
                <a:ext cx="801925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 rot="16200000">
                <a:off x="466780" y="2879314"/>
                <a:ext cx="134302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𝜂</m:t>
                      </m:r>
                      <m:d>
                        <m:dPr>
                          <m:ctrlPr>
                            <a:rPr kumimoji="0" lang="en-US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kumimoji="0" lang="en-US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kumimoji="0" lang="en-US" sz="2000" b="1" i="1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466780" y="2879314"/>
                <a:ext cx="1343027" cy="400110"/>
              </a:xfrm>
              <a:prstGeom prst="rect">
                <a:avLst/>
              </a:prstGeom>
              <a:blipFill>
                <a:blip r:embed="rId6"/>
                <a:stretch>
                  <a:fillRect r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/>
          <p:cNvSpPr txBox="1"/>
          <p:nvPr/>
        </p:nvSpPr>
        <p:spPr>
          <a:xfrm>
            <a:off x="29736" y="1359350"/>
            <a:ext cx="19872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1" u="none" strike="noStrike" kern="1200" cap="none" spc="0" normalizeH="0" baseline="0" noProof="0" dirty="0">
                <a:ln>
                  <a:noFill/>
                </a:ln>
                <a:solidFill>
                  <a:srgbClr val="CC0498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Posterior mean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5515222" y="4281088"/>
                <a:ext cx="66845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𝜃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𝑛𝑒𝑤</m:t>
                          </m:r>
                        </m:sub>
                      </m:sSub>
                    </m:oMath>
                  </m:oMathPara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5222" y="4281088"/>
                <a:ext cx="668457" cy="400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Connector 22"/>
          <p:cNvCxnSpPr/>
          <p:nvPr/>
        </p:nvCxnSpPr>
        <p:spPr>
          <a:xfrm>
            <a:off x="5799825" y="1955271"/>
            <a:ext cx="0" cy="2464427"/>
          </a:xfrm>
          <a:prstGeom prst="line">
            <a:avLst/>
          </a:prstGeom>
          <a:ln w="222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>
            <a:off x="1580846" y="1941879"/>
            <a:ext cx="4218980" cy="0"/>
          </a:xfrm>
          <a:prstGeom prst="line">
            <a:avLst/>
          </a:prstGeom>
          <a:ln w="22225">
            <a:solidFill>
              <a:srgbClr val="CC049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470654" y="1705617"/>
                <a:ext cx="66845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C0498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</m:ctrlPr>
                        </m:accPr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C0498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𝜂</m:t>
                          </m:r>
                        </m:e>
                      </m:acc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CC0498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(</m:t>
                      </m:r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C0498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C0498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𝜃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C0498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𝑛𝑒𝑤</m:t>
                          </m:r>
                        </m:sub>
                      </m:sSub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CC0498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)</m:t>
                      </m:r>
                    </m:oMath>
                  </m:oMathPara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CC0498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654" y="1705617"/>
                <a:ext cx="668457" cy="400110"/>
              </a:xfrm>
              <a:prstGeom prst="rect">
                <a:avLst/>
              </a:prstGeom>
              <a:blipFill>
                <a:blip r:embed="rId8"/>
                <a:stretch>
                  <a:fillRect t="-3077" r="-61818" b="-18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Oval 43"/>
          <p:cNvSpPr/>
          <p:nvPr/>
        </p:nvSpPr>
        <p:spPr>
          <a:xfrm>
            <a:off x="1580846" y="3499536"/>
            <a:ext cx="320897" cy="320897"/>
          </a:xfrm>
          <a:prstGeom prst="ellipse">
            <a:avLst/>
          </a:prstGeom>
          <a:noFill/>
          <a:ln w="508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7" name="Oval 46"/>
          <p:cNvSpPr/>
          <p:nvPr/>
        </p:nvSpPr>
        <p:spPr>
          <a:xfrm>
            <a:off x="3145308" y="4035301"/>
            <a:ext cx="320897" cy="320897"/>
          </a:xfrm>
          <a:prstGeom prst="ellipse">
            <a:avLst/>
          </a:prstGeom>
          <a:noFill/>
          <a:ln w="508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Oval 47"/>
          <p:cNvSpPr/>
          <p:nvPr/>
        </p:nvSpPr>
        <p:spPr>
          <a:xfrm>
            <a:off x="3786784" y="2953162"/>
            <a:ext cx="320897" cy="320897"/>
          </a:xfrm>
          <a:prstGeom prst="ellipse">
            <a:avLst/>
          </a:prstGeom>
          <a:noFill/>
          <a:ln w="508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Oval 48"/>
          <p:cNvSpPr/>
          <p:nvPr/>
        </p:nvSpPr>
        <p:spPr>
          <a:xfrm>
            <a:off x="5037193" y="2066616"/>
            <a:ext cx="320897" cy="320897"/>
          </a:xfrm>
          <a:prstGeom prst="ellipse">
            <a:avLst/>
          </a:prstGeom>
          <a:noFill/>
          <a:ln w="508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0" name="Oval 49"/>
          <p:cNvSpPr/>
          <p:nvPr/>
        </p:nvSpPr>
        <p:spPr>
          <a:xfrm>
            <a:off x="6281833" y="1528995"/>
            <a:ext cx="320897" cy="320897"/>
          </a:xfrm>
          <a:prstGeom prst="ellipse">
            <a:avLst/>
          </a:prstGeom>
          <a:noFill/>
          <a:ln w="508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396716" y="3174535"/>
            <a:ext cx="26065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Data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348848" y="5027466"/>
                <a:ext cx="8341162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1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Segoe UI" panose="020B0502040204020203" pitchFamily="34" charset="0"/>
                    <a:cs typeface="Segoe UI" panose="020B0502040204020203" pitchFamily="34" charset="0"/>
                  </a:rPr>
                  <a:t>Emulator </a:t>
                </a:r>
                <a:r>
                  <a:rPr kumimoji="0" lang="en-US" sz="200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cs typeface="Segoe UI" panose="020B0502040204020203" pitchFamily="34" charset="0"/>
                  </a:rPr>
                  <a:t>(posterior</a:t>
                </a:r>
                <a:r>
                  <a:rPr kumimoji="0" lang="en-US" sz="2000" u="none" strike="noStrike" kern="1200" cap="none" spc="0" normalizeH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cs typeface="Segoe UI" panose="020B0502040204020203" pitchFamily="34" charset="0"/>
                  </a:rPr>
                  <a:t> process mean)</a:t>
                </a:r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 – </a:t>
                </a:r>
                <a:r>
                  <a:rPr lang="en-US" sz="2000" b="1" dirty="0">
                    <a:solidFill>
                      <a:srgbClr val="0000F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closed form</a:t>
                </a:r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:</a:t>
                </a:r>
                <a:endParaRPr kumimoji="0" lang="en-US" sz="200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kumimoji="0" lang="en-US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</m:ctrlPr>
                        </m:accPr>
                        <m:e>
                          <m:r>
                            <a:rPr kumimoji="0" lang="en-US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𝜂</m:t>
                          </m:r>
                        </m:e>
                      </m:acc>
                      <m:d>
                        <m:dPr>
                          <m:ctrlPr>
                            <a:rPr kumimoji="0" lang="en-US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en-US" sz="20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kumimoji="0" lang="en-US" sz="20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kumimoji="0" lang="en-US" sz="20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  <m:t>𝑛𝑒𝑤</m:t>
                              </m:r>
                            </m:sub>
                          </m:sSub>
                        </m:e>
                      </m:d>
                      <m:r>
                        <a:rPr kumimoji="0" lang="en-US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=</m:t>
                      </m:r>
                      <m:r>
                        <a:rPr kumimoji="0" lang="en-US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en-US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kumimoji="0" lang="en-US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𝜂</m:t>
                          </m:r>
                          <m:d>
                            <m:dPr>
                              <m:ctrlPr>
                                <a:rPr kumimoji="0" lang="en-US" sz="20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0" lang="en-US" sz="20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srgbClr val="00206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20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srgbClr val="00206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Segoe UI" panose="020B0502040204020203" pitchFamily="34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kumimoji="0" lang="en-US" sz="20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srgbClr val="00206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Segoe UI" panose="020B0502040204020203" pitchFamily="34" charset="0"/>
                                    </a:rPr>
                                    <m:t>𝑛𝑒𝑤</m:t>
                                  </m:r>
                                </m:sub>
                              </m:sSub>
                            </m:e>
                          </m:d>
                        </m:e>
                        <m:e>
                          <m:r>
                            <m:rPr>
                              <m:sty m:val="p"/>
                            </m:rPr>
                            <a:rPr kumimoji="0" lang="en-US" sz="2000" b="0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data</m:t>
                          </m:r>
                        </m:e>
                      </m:d>
                      <m:r>
                        <a:rPr kumimoji="0" lang="en-US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=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𝜇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(</m:t>
                      </m:r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𝜃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𝑛𝑒𝑤</m:t>
                          </m:r>
                        </m:sub>
                      </m:sSub>
                      <m:r>
                        <a:rPr kumimoji="0" lang="en-US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)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+</m:t>
                      </m:r>
                      <m:sSubSup>
                        <m:sSubSupPr>
                          <m:ctrlPr>
                            <a:rPr kumimoji="0" lang="en-US" sz="2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</m:ctrlPr>
                        </m:sSubSupPr>
                        <m:e>
                          <m:r>
                            <a:rPr kumimoji="0" lang="en-US" sz="2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𝒌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𝑛𝑒𝑤</m:t>
                          </m:r>
                        </m:sub>
                        <m:sup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𝑇</m:t>
                          </m:r>
                        </m:sup>
                      </m:sSubSup>
                      <m:sSup>
                        <m:sSupPr>
                          <m:ctrlPr>
                            <a:rPr kumimoji="0" lang="en-US" sz="20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r>
                            <a:rPr kumimoji="0" lang="en-US" sz="20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𝑲</m:t>
                          </m:r>
                        </m:e>
                        <m:sup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kumimoji="0" lang="en-US" sz="20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kumimoji="0" lang="en-US" sz="2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𝜼</m:t>
                          </m:r>
                          <m:r>
                            <a:rPr kumimoji="0" lang="en-US" sz="20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−</m:t>
                          </m:r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𝜇</m:t>
                          </m:r>
                          <m:r>
                            <a:rPr kumimoji="0" lang="en-US" sz="2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𝟏</m:t>
                          </m:r>
                        </m:e>
                      </m:d>
                    </m:oMath>
                  </m:oMathPara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848" y="5027466"/>
                <a:ext cx="8341162" cy="1015663"/>
              </a:xfrm>
              <a:prstGeom prst="rect">
                <a:avLst/>
              </a:prstGeom>
              <a:blipFill>
                <a:blip r:embed="rId9"/>
                <a:stretch>
                  <a:fillRect l="-730" t="-3012" b="-66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itle 1">
            <a:extLst>
              <a:ext uri="{FF2B5EF4-FFF2-40B4-BE49-F238E27FC236}">
                <a16:creationId xmlns:a16="http://schemas.microsoft.com/office/drawing/2014/main" id="{58B4CF72-B1CB-1D4A-AD80-81E00FE88E3C}"/>
              </a:ext>
            </a:extLst>
          </p:cNvPr>
          <p:cNvSpPr txBox="1">
            <a:spLocks/>
          </p:cNvSpPr>
          <p:nvPr/>
        </p:nvSpPr>
        <p:spPr>
          <a:xfrm>
            <a:off x="881416" y="365260"/>
            <a:ext cx="7424440" cy="57336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Gaussian Processes</a:t>
            </a:r>
          </a:p>
        </p:txBody>
      </p:sp>
    </p:spTree>
    <p:extLst>
      <p:ext uri="{BB962C8B-B14F-4D97-AF65-F5344CB8AC3E}">
        <p14:creationId xmlns:p14="http://schemas.microsoft.com/office/powerpoint/2010/main" val="35182483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4999" y="1077434"/>
            <a:ext cx="6501145" cy="3603765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436B49-3D95-41E5-A737-E7601C9511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4184608" y="4680736"/>
                <a:ext cx="80192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𝜃</m:t>
                      </m:r>
                    </m:oMath>
                  </m:oMathPara>
                </a14:m>
                <a:endParaRPr kumimoji="0" lang="en-US" sz="2000" b="1" i="1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4608" y="4680736"/>
                <a:ext cx="801925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 rot="16200000">
                <a:off x="466780" y="2879314"/>
                <a:ext cx="134302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𝜂</m:t>
                      </m:r>
                      <m:d>
                        <m:dPr>
                          <m:ctrlPr>
                            <a:rPr kumimoji="0" lang="en-US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kumimoji="0" lang="en-US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kumimoji="0" lang="en-US" sz="2000" b="1" i="1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466780" y="2879314"/>
                <a:ext cx="1343027" cy="400110"/>
              </a:xfrm>
              <a:prstGeom prst="rect">
                <a:avLst/>
              </a:prstGeom>
              <a:blipFill>
                <a:blip r:embed="rId6"/>
                <a:stretch>
                  <a:fillRect r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/>
          <p:cNvSpPr txBox="1"/>
          <p:nvPr/>
        </p:nvSpPr>
        <p:spPr>
          <a:xfrm>
            <a:off x="29736" y="1359350"/>
            <a:ext cx="19872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1" u="none" strike="noStrike" kern="1200" cap="none" spc="0" normalizeH="0" baseline="0" noProof="0" dirty="0">
                <a:ln>
                  <a:noFill/>
                </a:ln>
                <a:solidFill>
                  <a:srgbClr val="CC0498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Posterior mean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5515222" y="4281088"/>
                <a:ext cx="66845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𝜃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𝑛𝑒𝑤</m:t>
                          </m:r>
                        </m:sub>
                      </m:sSub>
                    </m:oMath>
                  </m:oMathPara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5222" y="4281088"/>
                <a:ext cx="668457" cy="400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Connector 22"/>
          <p:cNvCxnSpPr/>
          <p:nvPr/>
        </p:nvCxnSpPr>
        <p:spPr>
          <a:xfrm>
            <a:off x="5799825" y="1955271"/>
            <a:ext cx="0" cy="2464427"/>
          </a:xfrm>
          <a:prstGeom prst="line">
            <a:avLst/>
          </a:prstGeom>
          <a:ln w="222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>
            <a:off x="1580846" y="1941879"/>
            <a:ext cx="4218980" cy="0"/>
          </a:xfrm>
          <a:prstGeom prst="line">
            <a:avLst/>
          </a:prstGeom>
          <a:ln w="22225">
            <a:solidFill>
              <a:srgbClr val="CC049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470654" y="1705617"/>
                <a:ext cx="66845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C0498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</m:ctrlPr>
                        </m:accPr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C0498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𝜂</m:t>
                          </m:r>
                        </m:e>
                      </m:acc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CC0498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(</m:t>
                      </m:r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C0498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C0498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𝜃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C0498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𝑛𝑒𝑤</m:t>
                          </m:r>
                        </m:sub>
                      </m:sSub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CC0498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)</m:t>
                      </m:r>
                    </m:oMath>
                  </m:oMathPara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CC0498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654" y="1705617"/>
                <a:ext cx="668457" cy="400110"/>
              </a:xfrm>
              <a:prstGeom prst="rect">
                <a:avLst/>
              </a:prstGeom>
              <a:blipFill>
                <a:blip r:embed="rId8"/>
                <a:stretch>
                  <a:fillRect t="-3077" r="-61818" b="-18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Rectangle 32"/>
          <p:cNvSpPr/>
          <p:nvPr/>
        </p:nvSpPr>
        <p:spPr>
          <a:xfrm>
            <a:off x="5722823" y="1742287"/>
            <a:ext cx="126627" cy="417487"/>
          </a:xfrm>
          <a:prstGeom prst="rect">
            <a:avLst/>
          </a:prstGeom>
          <a:solidFill>
            <a:srgbClr val="CC0498"/>
          </a:solidFill>
          <a:ln w="38100">
            <a:solidFill>
              <a:srgbClr val="CC04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Right Brace 33"/>
          <p:cNvSpPr/>
          <p:nvPr/>
        </p:nvSpPr>
        <p:spPr>
          <a:xfrm>
            <a:off x="5887951" y="1742287"/>
            <a:ext cx="133256" cy="417487"/>
          </a:xfrm>
          <a:prstGeom prst="rightBrace">
            <a:avLst>
              <a:gd name="adj1" fmla="val 31228"/>
              <a:gd name="adj2" fmla="val 50000"/>
            </a:avLst>
          </a:prstGeom>
          <a:ln w="25400">
            <a:solidFill>
              <a:srgbClr val="CC04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6" name="Straight Connector 35"/>
          <p:cNvCxnSpPr/>
          <p:nvPr/>
        </p:nvCxnSpPr>
        <p:spPr>
          <a:xfrm>
            <a:off x="6134053" y="1955271"/>
            <a:ext cx="435097" cy="1124099"/>
          </a:xfrm>
          <a:prstGeom prst="line">
            <a:avLst/>
          </a:prstGeom>
          <a:ln w="19050">
            <a:solidFill>
              <a:srgbClr val="CC049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/>
              <p:cNvSpPr txBox="1"/>
              <p:nvPr/>
            </p:nvSpPr>
            <p:spPr>
              <a:xfrm>
                <a:off x="5875725" y="3092742"/>
                <a:ext cx="2323299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/>
                <a:r>
                  <a:rPr kumimoji="0" lang="en-US" sz="20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CC0498"/>
                    </a:solidFill>
                    <a:effectLst/>
                    <a:uLnTx/>
                    <a:uFillTx/>
                    <a:latin typeface="Segoe UI" panose="020B0502040204020203" pitchFamily="34" charset="0"/>
                    <a:cs typeface="Segoe UI" panose="020B0502040204020203" pitchFamily="34" charset="0"/>
                  </a:rPr>
                  <a:t>Posterior variance</a:t>
                </a:r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C0498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C0498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𝑠</m:t>
                          </m:r>
                        </m:e>
                        <m:sup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C0498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CC0498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CC0498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CC0498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CC0498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  <m:t>𝑛𝑒𝑤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CC0498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5725" y="3092742"/>
                <a:ext cx="2323299" cy="707886"/>
              </a:xfrm>
              <a:prstGeom prst="rect">
                <a:avLst/>
              </a:prstGeom>
              <a:blipFill>
                <a:blip r:embed="rId9"/>
                <a:stretch>
                  <a:fillRect t="-34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Oval 43"/>
          <p:cNvSpPr/>
          <p:nvPr/>
        </p:nvSpPr>
        <p:spPr>
          <a:xfrm>
            <a:off x="1580846" y="3499536"/>
            <a:ext cx="320897" cy="320897"/>
          </a:xfrm>
          <a:prstGeom prst="ellipse">
            <a:avLst/>
          </a:prstGeom>
          <a:noFill/>
          <a:ln w="508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7" name="Oval 46"/>
          <p:cNvSpPr/>
          <p:nvPr/>
        </p:nvSpPr>
        <p:spPr>
          <a:xfrm>
            <a:off x="3145308" y="4035301"/>
            <a:ext cx="320897" cy="320897"/>
          </a:xfrm>
          <a:prstGeom prst="ellipse">
            <a:avLst/>
          </a:prstGeom>
          <a:noFill/>
          <a:ln w="508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Oval 47"/>
          <p:cNvSpPr/>
          <p:nvPr/>
        </p:nvSpPr>
        <p:spPr>
          <a:xfrm>
            <a:off x="3786784" y="2953162"/>
            <a:ext cx="320897" cy="320897"/>
          </a:xfrm>
          <a:prstGeom prst="ellipse">
            <a:avLst/>
          </a:prstGeom>
          <a:noFill/>
          <a:ln w="508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Oval 48"/>
          <p:cNvSpPr/>
          <p:nvPr/>
        </p:nvSpPr>
        <p:spPr>
          <a:xfrm>
            <a:off x="5037193" y="2066616"/>
            <a:ext cx="320897" cy="320897"/>
          </a:xfrm>
          <a:prstGeom prst="ellipse">
            <a:avLst/>
          </a:prstGeom>
          <a:noFill/>
          <a:ln w="508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0" name="Oval 49"/>
          <p:cNvSpPr/>
          <p:nvPr/>
        </p:nvSpPr>
        <p:spPr>
          <a:xfrm>
            <a:off x="6281833" y="1528995"/>
            <a:ext cx="320897" cy="320897"/>
          </a:xfrm>
          <a:prstGeom prst="ellipse">
            <a:avLst/>
          </a:prstGeom>
          <a:noFill/>
          <a:ln w="508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396716" y="3174535"/>
            <a:ext cx="26065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Data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6EDFD48-B2A9-4370-A9DB-79FFE935A097}"/>
                  </a:ext>
                </a:extLst>
              </p:cNvPr>
              <p:cNvSpPr txBox="1"/>
              <p:nvPr/>
            </p:nvSpPr>
            <p:spPr>
              <a:xfrm>
                <a:off x="470654" y="5074428"/>
                <a:ext cx="8341162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1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Segoe UI" panose="020B0502040204020203" pitchFamily="34" charset="0"/>
                    <a:cs typeface="Segoe UI" panose="020B0502040204020203" pitchFamily="34" charset="0"/>
                  </a:rPr>
                  <a:t>Uncertainty</a:t>
                </a:r>
                <a:r>
                  <a:rPr kumimoji="0" lang="en-US" sz="2000" b="1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kumimoji="0" lang="en-US" sz="200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cs typeface="Segoe UI" panose="020B0502040204020203" pitchFamily="34" charset="0"/>
                  </a:rPr>
                  <a:t>(posterior</a:t>
                </a:r>
                <a:r>
                  <a:rPr kumimoji="0" lang="en-US" sz="2000" u="none" strike="noStrike" kern="1200" cap="none" spc="0" normalizeH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cs typeface="Segoe UI" panose="020B0502040204020203" pitchFamily="34" charset="0"/>
                  </a:rPr>
                  <a:t> process variance) – also </a:t>
                </a:r>
                <a:r>
                  <a:rPr kumimoji="0" lang="en-US" sz="2000" b="1" u="none" strike="noStrike" kern="1200" cap="none" spc="0" normalizeH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Segoe UI" panose="020B0502040204020203" pitchFamily="34" charset="0"/>
                    <a:cs typeface="Segoe UI" panose="020B0502040204020203" pitchFamily="34" charset="0"/>
                  </a:rPr>
                  <a:t>closed form</a:t>
                </a:r>
                <a:r>
                  <a:rPr kumimoji="0" lang="en-US" sz="2000" u="none" strike="noStrike" kern="1200" cap="none" spc="0" normalizeH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cs typeface="Segoe UI" panose="020B0502040204020203" pitchFamily="34" charset="0"/>
                  </a:rPr>
                  <a:t>:</a:t>
                </a:r>
                <a:endParaRPr kumimoji="0" lang="en-US" sz="200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r>
                            <a:rPr kumimoji="0" lang="en-US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𝑠</m:t>
                          </m:r>
                        </m:e>
                        <m:sup>
                          <m:r>
                            <a:rPr kumimoji="0" lang="en-US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kumimoji="0" lang="en-US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en-US" sz="20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kumimoji="0" lang="en-US" sz="20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kumimoji="0" lang="en-US" sz="20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  <m:t>𝑛𝑒𝑤</m:t>
                              </m:r>
                            </m:sub>
                          </m:sSub>
                        </m:e>
                      </m:d>
                      <m:r>
                        <a:rPr kumimoji="0" lang="en-US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kumimoji="0" lang="en-US" sz="2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Var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en-US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kumimoji="0" lang="en-US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𝜂</m:t>
                          </m:r>
                          <m:d>
                            <m:dPr>
                              <m:ctrlPr>
                                <a:rPr kumimoji="0" lang="en-US" sz="20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0" lang="en-US" sz="20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srgbClr val="00206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20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srgbClr val="00206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Segoe UI" panose="020B0502040204020203" pitchFamily="34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kumimoji="0" lang="en-US" sz="20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srgbClr val="00206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Segoe UI" panose="020B0502040204020203" pitchFamily="34" charset="0"/>
                                    </a:rPr>
                                    <m:t>𝑛𝑒𝑤</m:t>
                                  </m:r>
                                </m:sub>
                              </m:sSub>
                            </m:e>
                          </m:d>
                        </m:e>
                        <m:e>
                          <m:r>
                            <m:rPr>
                              <m:sty m:val="p"/>
                            </m:rPr>
                            <a:rPr kumimoji="0" lang="en-US" sz="2000" b="0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data</m:t>
                          </m:r>
                        </m:e>
                      </m:d>
                      <m:r>
                        <a:rPr kumimoji="0" lang="en-US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sz="20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𝑘</m:t>
                      </m:r>
                      <m:d>
                        <m:dPr>
                          <m:ctrlPr>
                            <a:rPr lang="en-US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𝑛𝑒𝑤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𝑛𝑒𝑤</m:t>
                              </m:r>
                            </m:sub>
                          </m:sSub>
                        </m:e>
                      </m:d>
                      <m:r>
                        <a:rPr lang="en-US" sz="20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−</m:t>
                      </m:r>
                      <m:sSup>
                        <m:sSupPr>
                          <m:ctrlPr>
                            <a:rPr lang="en-US" sz="20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sSubSup>
                            <m:sSubSupPr>
                              <m:ctrlPr>
                                <a:rPr lang="en-US" sz="2000" b="1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SupPr>
                            <m:e>
                              <m:r>
                                <a:rPr lang="en-US" sz="20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𝒌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𝑛𝑒𝑤</m:t>
                              </m:r>
                            </m:sub>
                            <m:sup>
                              <m:r>
                                <a:rPr lang="en-US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𝑇</m:t>
                              </m:r>
                            </m:sup>
                          </m:sSubSup>
                          <m:r>
                            <a:rPr lang="en-US" sz="20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𝑲</m:t>
                          </m:r>
                        </m:e>
                        <m:sup>
                          <m:r>
                            <a:rPr lang="en-US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−1</m:t>
                          </m:r>
                        </m:sup>
                      </m:sSup>
                      <m:sSub>
                        <m:sSubPr>
                          <m:ctrlPr>
                            <a:rPr lang="en-US" sz="20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20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𝒌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𝑛𝑒𝑤</m:t>
                          </m:r>
                        </m:sub>
                      </m:sSub>
                    </m:oMath>
                  </m:oMathPara>
                </a14:m>
                <a:endParaRPr kumimoji="0" lang="en-US" sz="200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6EDFD48-B2A9-4370-A9DB-79FFE935A0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654" y="5074428"/>
                <a:ext cx="8341162" cy="1015663"/>
              </a:xfrm>
              <a:prstGeom prst="rect">
                <a:avLst/>
              </a:prstGeom>
              <a:blipFill>
                <a:blip r:embed="rId10"/>
                <a:stretch>
                  <a:fillRect l="-730" t="-2395" b="-35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itle 1">
            <a:extLst>
              <a:ext uri="{FF2B5EF4-FFF2-40B4-BE49-F238E27FC236}">
                <a16:creationId xmlns:a16="http://schemas.microsoft.com/office/drawing/2014/main" id="{0410BC89-DDD5-0C4F-8E29-27EB05748A46}"/>
              </a:ext>
            </a:extLst>
          </p:cNvPr>
          <p:cNvSpPr txBox="1">
            <a:spLocks/>
          </p:cNvSpPr>
          <p:nvPr/>
        </p:nvSpPr>
        <p:spPr>
          <a:xfrm>
            <a:off x="881416" y="365260"/>
            <a:ext cx="7424440" cy="57336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Gaussian Processes</a:t>
            </a:r>
          </a:p>
        </p:txBody>
      </p:sp>
    </p:spTree>
    <p:extLst>
      <p:ext uri="{BB962C8B-B14F-4D97-AF65-F5344CB8AC3E}">
        <p14:creationId xmlns:p14="http://schemas.microsoft.com/office/powerpoint/2010/main" val="31126777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1023372" y="381155"/>
            <a:ext cx="7424440" cy="57336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Mean &amp; Covariance </a:t>
            </a:r>
            <a:r>
              <a:rPr lang="en-US" sz="2800" b="1" dirty="0">
                <a:solidFill>
                  <a:srgbClr val="4472C4">
                    <a:lumMod val="50000"/>
                  </a:srgb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F</a:t>
            </a:r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unctions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436B49-3D95-41E5-A737-E7601C9511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9CCAAD2-CA26-404E-BB43-40ACEF955F07}"/>
                  </a:ext>
                </a:extLst>
              </p:cNvPr>
              <p:cNvSpPr txBox="1"/>
              <p:nvPr/>
            </p:nvSpPr>
            <p:spPr>
              <a:xfrm>
                <a:off x="646804" y="1069467"/>
                <a:ext cx="7708349" cy="49445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Gaussian process</a:t>
                </a: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(GP) </a:t>
                </a:r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prior model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:</a:t>
                </a:r>
              </a:p>
              <a:p>
                <a:pPr marL="457200" marR="0" lvl="1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𝜂</m:t>
                      </m:r>
                      <m:d>
                        <m:d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⋅</m:t>
                          </m:r>
                        </m:e>
                      </m:d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∼</m:t>
                      </m:r>
                      <m:r>
                        <m:rPr>
                          <m:sty m:val="p"/>
                        </m:rPr>
                        <a:rPr kumimoji="0" lang="en-US" sz="2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GP</m:t>
                      </m:r>
                      <m:d>
                        <m:d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𝜇</m:t>
                          </m:r>
                          <m:d>
                            <m:dPr>
                              <m:ctrlP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  <m:t>⋅</m:t>
                              </m:r>
                            </m:e>
                          </m:d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,</m:t>
                          </m:r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𝑘</m:t>
                          </m:r>
                          <m:d>
                            <m:dPr>
                              <m:ctrlP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  <m:t>⋅,⋅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kumimoji="0" lang="en-US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Segoe UI" panose="020B0502040204020203" pitchFamily="34" charset="0"/>
                </a:endParaRPr>
              </a:p>
              <a:p>
                <a:pPr marL="342900" marR="0" lvl="0" indent="-34290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Mean function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Segoe UI" panose="020B0502040204020203" pitchFamily="34" charset="0"/>
                      </a:rPr>
                      <m:t>𝜇</m:t>
                    </m:r>
                    <m:d>
                      <m:dPr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Segoe UI" panose="020B0502040204020203" pitchFamily="34" charset="0"/>
                          </a:rPr>
                          <m:t>⋅</m:t>
                        </m:r>
                      </m:e>
                    </m:d>
                  </m:oMath>
                </a14:m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often taken to be a </a:t>
                </a: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constant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Segoe UI" panose="020B0502040204020203" pitchFamily="34" charset="0"/>
                      </a:rPr>
                      <m:t>𝜇</m:t>
                    </m:r>
                  </m:oMath>
                </a14:m>
                <a:endPara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342900" marR="0" lvl="0" indent="-34290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P</a:t>
                </a:r>
                <a:r>
                  <a:rPr kumimoji="0" lang="en-US" sz="20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opular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</a:t>
                </a: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correlation functions 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in the literature:</a:t>
                </a:r>
              </a:p>
              <a:p>
                <a:pPr marL="800100" marR="0" lvl="1" indent="-34290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Squared-exponential correlation:</a:t>
                </a:r>
              </a:p>
              <a:p>
                <a:pPr marL="1257300" lvl="2" indent="-342900" defTabSz="914400">
                  <a:lnSpc>
                    <a:spcPct val="150000"/>
                  </a:lnSpc>
                  <a:buFont typeface="Arial" panose="020B0604020202020204" pitchFamily="34" charset="0"/>
                  <a:buChar char="•"/>
                  <a:defRPr/>
                </a:pP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Segoe UI" panose="020B0502040204020203" pitchFamily="34" charset="0"/>
                      </a:rPr>
                      <m:t>𝑘</m:t>
                    </m:r>
                    <m:d>
                      <m:dPr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Segoe UI" panose="020B0502040204020203" pitchFamily="34" charset="0"/>
                              </a:rPr>
                              <m:t>𝜃</m:t>
                            </m:r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Segoe UI" panose="020B0502040204020203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Segoe UI" panose="020B0502040204020203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Segoe UI" panose="020B0502040204020203" pitchFamily="34" charset="0"/>
                              </a:rPr>
                              <m:t>𝜃</m:t>
                            </m:r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Segoe UI" panose="020B0502040204020203" pitchFamily="34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Segoe UI" panose="020B0502040204020203" pitchFamily="34" charset="0"/>
                      </a:rPr>
                      <m:t>=</m:t>
                    </m:r>
                    <m:sSup>
                      <m:sSupPr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Segoe UI" panose="020B0502040204020203" pitchFamily="34" charset="0"/>
                          </a:rPr>
                          <m:t>𝛾</m:t>
                        </m:r>
                      </m:e>
                      <m:sup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Segoe UI" panose="020B0502040204020203" pitchFamily="34" charset="0"/>
                          </a:rPr>
                          <m:t>2</m:t>
                        </m:r>
                      </m:sup>
                    </m:sSup>
                    <m:func>
                      <m:funcPr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Segoe UI" panose="020B0502040204020203" pitchFamily="3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0" lang="en-US" sz="20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Segoe UI" panose="020B0502040204020203" pitchFamily="34" charset="0"/>
                          </a:rPr>
                          <m:t>exp</m:t>
                        </m:r>
                      </m:fName>
                      <m:e>
                        <m:d>
                          <m:dPr>
                            <m:begChr m:val="{"/>
                            <m:endChr m:val="}"/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Segoe UI" panose="020B0502040204020203" pitchFamily="34" charset="0"/>
                              </a:rPr>
                            </m:ctrlPr>
                          </m:dPr>
                          <m:e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Segoe UI" panose="020B0502040204020203" pitchFamily="34" charset="0"/>
                              </a:rPr>
                              <m:t>−</m:t>
                            </m:r>
                            <m:nary>
                              <m:naryPr>
                                <m:chr m:val="∑"/>
                                <m:ctrlP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206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Segoe UI" panose="020B0502040204020203" pitchFamily="34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206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Segoe UI" panose="020B0502040204020203" pitchFamily="34" charset="0"/>
                                  </a:rPr>
                                  <m:t>𝑙</m:t>
                                </m:r>
                                <m: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206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Segoe UI" panose="020B0502040204020203" pitchFamily="34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206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Segoe UI" panose="020B0502040204020203" pitchFamily="34" charset="0"/>
                                  </a:rPr>
                                  <m:t>𝑑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kumimoji="0" lang="en-US" sz="2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206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Segoe UI" panose="020B0502040204020203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2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206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Segoe UI" panose="020B0502040204020203" pitchFamily="34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kumimoji="0" lang="en-US" sz="2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206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Segoe UI" panose="020B0502040204020203" pitchFamily="34" charset="0"/>
                                      </a:rPr>
                                      <m:t>𝑙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kumimoji="0" lang="en-US" sz="2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206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Segoe UI" panose="020B0502040204020203" pitchFamily="34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kumimoji="0" lang="en-US" sz="20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206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Segoe UI" panose="020B0502040204020203" pitchFamily="34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kumimoji="0" lang="en-US" sz="2000" b="0" i="1" u="none" strike="noStrike" kern="1200" cap="none" spc="0" normalizeH="0" baseline="0" noProof="0" smtClean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srgbClr val="002060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Segoe UI" panose="020B0502040204020203" pitchFamily="34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0" lang="en-US" sz="2000" b="0" i="1" u="none" strike="noStrike" kern="1200" cap="none" spc="0" normalizeH="0" baseline="0" noProof="0" smtClean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srgbClr val="002060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Segoe UI" panose="020B0502040204020203" pitchFamily="34" charset="0"/>
                                              </a:rPr>
                                              <m:t>𝜃</m:t>
                                            </m:r>
                                          </m:e>
                                          <m:sub>
                                            <m:r>
                                              <a:rPr kumimoji="0" lang="en-US" sz="2000" b="0" i="1" u="none" strike="noStrike" kern="1200" cap="none" spc="0" normalizeH="0" baseline="0" noProof="0" smtClean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srgbClr val="002060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Segoe UI" panose="020B0502040204020203" pitchFamily="34" charset="0"/>
                                              </a:rPr>
                                              <m:t>1,</m:t>
                                            </m:r>
                                            <m:r>
                                              <a:rPr kumimoji="0" lang="en-US" sz="2000" b="0" i="1" u="none" strike="noStrike" kern="1200" cap="none" spc="0" normalizeH="0" baseline="0" noProof="0" smtClean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srgbClr val="002060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Segoe UI" panose="020B0502040204020203" pitchFamily="34" charset="0"/>
                                              </a:rPr>
                                              <m:t>𝑙</m:t>
                                            </m:r>
                                          </m:sub>
                                        </m:sSub>
                                        <m:r>
                                          <a:rPr kumimoji="0" lang="en-US" sz="20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206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Segoe UI" panose="020B0502040204020203" pitchFamily="34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kumimoji="0" lang="en-US" sz="2000" b="0" i="1" u="none" strike="noStrike" kern="1200" cap="none" spc="0" normalizeH="0" baseline="0" noProof="0" smtClean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srgbClr val="002060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Segoe UI" panose="020B0502040204020203" pitchFamily="34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0" lang="en-US" sz="2000" b="0" i="1" u="none" strike="noStrike" kern="1200" cap="none" spc="0" normalizeH="0" baseline="0" noProof="0" smtClean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srgbClr val="002060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Segoe UI" panose="020B0502040204020203" pitchFamily="34" charset="0"/>
                                              </a:rPr>
                                              <m:t>𝜃</m:t>
                                            </m:r>
                                          </m:e>
                                          <m:sub>
                                            <m:r>
                                              <a:rPr kumimoji="0" lang="en-US" sz="2000" b="0" i="1" u="none" strike="noStrike" kern="1200" cap="none" spc="0" normalizeH="0" baseline="0" noProof="0" smtClean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srgbClr val="002060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Segoe UI" panose="020B0502040204020203" pitchFamily="34" charset="0"/>
                                              </a:rPr>
                                              <m:t>2,</m:t>
                                            </m:r>
                                            <m:r>
                                              <a:rPr kumimoji="0" lang="en-US" sz="2000" b="0" i="1" u="none" strike="noStrike" kern="1200" cap="none" spc="0" normalizeH="0" baseline="0" noProof="0" smtClean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srgbClr val="002060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Segoe UI" panose="020B0502040204020203" pitchFamily="34" charset="0"/>
                                              </a:rPr>
                                              <m:t>𝑙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p>
                                    <m:r>
                                      <a:rPr kumimoji="0" lang="en-US" sz="2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206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Segoe UI" panose="020B0502040204020203" pitchFamily="34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nary>
                          </m:e>
                        </m:d>
                      </m:e>
                    </m:func>
                  </m:oMath>
                </a14:m>
                <a:endParaRPr lang="en-US" sz="2000" i="1" dirty="0">
                  <a:solidFill>
                    <a:srgbClr val="002060"/>
                  </a:solidFill>
                  <a:latin typeface="Cambria Math" panose="02040503050406030204" pitchFamily="18" charset="0"/>
                  <a:cs typeface="Segoe UI" panose="020B0502040204020203" pitchFamily="34" charset="0"/>
                </a:endParaRPr>
              </a:p>
              <a:p>
                <a:pPr marL="800100" marR="0" lvl="1" indent="-34290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000" b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cs typeface="Segoe UI" panose="020B0502040204020203" pitchFamily="34" charset="0"/>
                  </a:rPr>
                  <a:t>Matérn</a:t>
                </a:r>
                <a:r>
                  <a:rPr kumimoji="0" lang="en-US" sz="2000" b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cs typeface="Segoe UI" panose="020B0502040204020203" pitchFamily="34" charset="0"/>
                  </a:rPr>
                  <a:t> correlation (</a:t>
                </a:r>
                <a:r>
                  <a:rPr kumimoji="0" lang="en-US" sz="2000" b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cs typeface="Segoe UI" panose="020B0502040204020203" pitchFamily="34" charset="0"/>
                  </a:rPr>
                  <a:t>Cressie</a:t>
                </a:r>
                <a:r>
                  <a:rPr kumimoji="0" lang="en-US" sz="2000" b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cs typeface="Segoe UI" panose="020B0502040204020203" pitchFamily="34" charset="0"/>
                  </a:rPr>
                  <a:t> 1991)</a:t>
                </a:r>
                <a:endParaRPr lang="en-US" sz="2000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800100" marR="0" lvl="1" indent="-34290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000" b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cs typeface="Segoe UI" panose="020B0502040204020203" pitchFamily="34" charset="0"/>
                  </a:rPr>
                  <a:t>Cubic correlation (</a:t>
                </a:r>
                <a:r>
                  <a:rPr kumimoji="0" lang="en-US" sz="2000" b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cs typeface="Segoe UI" panose="020B0502040204020203" pitchFamily="34" charset="0"/>
                  </a:rPr>
                  <a:t>Santner</a:t>
                </a:r>
                <a:r>
                  <a:rPr kumimoji="0" lang="en-US" sz="2000" b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cs typeface="Segoe UI" panose="020B0502040204020203" pitchFamily="34" charset="0"/>
                  </a:rPr>
                  <a:t> et al. 2013)</a:t>
                </a:r>
              </a:p>
              <a:p>
                <a:pPr marR="0" lvl="1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endParaRPr kumimoji="0" lang="en-US" sz="2000" b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defTabSz="914400">
                  <a:lnSpc>
                    <a:spcPct val="150000"/>
                  </a:lnSpc>
                  <a:defRPr/>
                </a:pPr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We will go over </a:t>
                </a:r>
                <a:r>
                  <a:rPr lang="en-US" sz="2000" b="1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GP fitting </a:t>
                </a:r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in </a:t>
                </a:r>
                <a:r>
                  <a:rPr lang="en-US" sz="2000" b="1" dirty="0">
                    <a:solidFill>
                      <a:srgbClr val="0000F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Hands-on Session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9CCAAD2-CA26-404E-BB43-40ACEF955F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804" y="1069467"/>
                <a:ext cx="7708349" cy="4944559"/>
              </a:xfrm>
              <a:prstGeom prst="rect">
                <a:avLst/>
              </a:prstGeom>
              <a:blipFill>
                <a:blip r:embed="rId3"/>
                <a:stretch>
                  <a:fillRect l="-657" b="-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74430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itle 1"/>
          <p:cNvSpPr txBox="1">
            <a:spLocks/>
          </p:cNvSpPr>
          <p:nvPr/>
        </p:nvSpPr>
        <p:spPr>
          <a:xfrm>
            <a:off x="1267212" y="388981"/>
            <a:ext cx="7424440" cy="57336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Parameter Estimation with Emulator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436B49-3D95-41E5-A737-E7601C9511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0D1E16A-BBE5-48AB-872C-EAADE7123770}"/>
                  </a:ext>
                </a:extLst>
              </p:cNvPr>
              <p:cNvSpPr txBox="1"/>
              <p:nvPr/>
            </p:nvSpPr>
            <p:spPr>
              <a:xfrm>
                <a:off x="598574" y="1270036"/>
                <a:ext cx="8261341" cy="53245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defRPr/>
                </a:pPr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Let’s integrate this </a:t>
                </a:r>
                <a:r>
                  <a:rPr lang="en-US" sz="2000" b="1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emulator</a:t>
                </a:r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 for </a:t>
                </a:r>
                <a:r>
                  <a:rPr lang="en-US" sz="2000" b="1" dirty="0">
                    <a:solidFill>
                      <a:srgbClr val="0000F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parameter estimation</a:t>
                </a:r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:</a:t>
                </a:r>
              </a:p>
              <a:p>
                <a:pPr lvl="0">
                  <a:defRPr/>
                </a:pPr>
                <a:endParaRPr lang="en-US" sz="2000" b="1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lvl="0">
                  <a:defRPr/>
                </a:pPr>
                <a:r>
                  <a:rPr lang="en-US" sz="2000" b="1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Posterior </a:t>
                </a:r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distribution:</a:t>
                </a:r>
              </a:p>
              <a:p>
                <a:pPr lvl="0">
                  <a:defRPr/>
                </a:pPr>
                <a:endParaRPr lang="en-US" sz="2000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lvl="0">
                  <a:defRPr/>
                </a:pP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lvl="0">
                  <a:defRPr/>
                </a:pPr>
                <a:endParaRPr lang="en-US" sz="2000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lvl="0">
                  <a:defRPr/>
                </a:pP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lvl="0">
                  <a:defRPr/>
                </a:pPr>
                <a:endParaRPr lang="en-US" sz="2000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342900" lvl="0" indent="-342900">
                  <a:buFont typeface="Arial" panose="020B0604020202020204" pitchFamily="34" charset="0"/>
                  <a:buChar char="•"/>
                  <a:defRPr/>
                </a:pPr>
                <a:r>
                  <a:rPr kumimoji="0" lang="en-US" sz="2000" b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cs typeface="Segoe UI" panose="020B0502040204020203" pitchFamily="34" charset="0"/>
                  </a:rPr>
                  <a:t>Simulator</a:t>
                </a:r>
                <a:r>
                  <a:rPr kumimoji="0" lang="en-US" sz="2000" b="0" u="none" strike="noStrike" kern="1200" cap="none" spc="0" normalizeH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ea typeface="+mn-ea"/>
                    <a:cs typeface="Segoe UI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Segoe UI" panose="020B0502040204020203" pitchFamily="34" charset="0"/>
                      </a:rPr>
                      <m:t>𝜂</m:t>
                    </m:r>
                    <m:d>
                      <m:dPr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Segoe UI" panose="020B0502040204020203" pitchFamily="34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</a:t>
                </a: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expensive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, want to replace with </a:t>
                </a: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emulator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0" lang="en-US" sz="20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Segoe UI" panose="020B0502040204020203" pitchFamily="34" charset="0"/>
                          </a:rPr>
                        </m:ctrlPr>
                      </m:accPr>
                      <m:e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Segoe UI" panose="020B0502040204020203" pitchFamily="34" charset="0"/>
                          </a:rPr>
                          <m:t>𝜂</m:t>
                        </m:r>
                      </m:e>
                    </m:acc>
                    <m:d>
                      <m:dPr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Segoe UI" panose="020B0502040204020203" pitchFamily="34" charset="0"/>
                          </a:rPr>
                          <m:t>𝜃</m:t>
                        </m:r>
                      </m:e>
                    </m:d>
                  </m:oMath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342900" lvl="0" indent="-342900">
                  <a:buFont typeface="Arial" panose="020B0604020202020204" pitchFamily="34" charset="0"/>
                  <a:buChar char="•"/>
                  <a:defRPr/>
                </a:pPr>
                <a:endParaRPr kumimoji="0" lang="en-US" sz="200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342900" lvl="0" indent="-342900">
                  <a:buFont typeface="Arial" panose="020B0604020202020204" pitchFamily="34" charset="0"/>
                  <a:buChar char="•"/>
                  <a:defRPr/>
                </a:pPr>
                <a:r>
                  <a:rPr kumimoji="0" lang="en-US" sz="20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But the </a:t>
                </a: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emulator</a:t>
                </a:r>
                <a:r>
                  <a:rPr kumimoji="0" lang="en-US" sz="20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has </a:t>
                </a: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predictive uncertainty</a:t>
                </a:r>
                <a:r>
                  <a:rPr kumimoji="0" lang="en-US" sz="20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as well:</a:t>
                </a:r>
                <a:endParaRPr lang="en-US" sz="2000" noProof="0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  <a:defRPr/>
                </a:pPr>
                <a:endParaRPr kumimoji="0" lang="en-US" sz="2000" i="0" u="none" strike="noStrike" kern="1200" cap="none" spc="0" normalizeH="0" baseline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  <a:defRPr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sz="2000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𝑠</m:t>
                        </m:r>
                      </m:e>
                      <m:sup>
                        <m:r>
                          <a:rPr lang="en-US" sz="2000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2</m:t>
                        </m:r>
                      </m:sup>
                    </m:sSup>
                    <m:d>
                      <m:dPr>
                        <m:ctrlPr>
                          <a:rPr lang="en-US" sz="2000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 dirty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 dirty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000" i="1" dirty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𝑛𝑒𝑤</m:t>
                            </m:r>
                          </m:sub>
                        </m:sSub>
                      </m:e>
                    </m:d>
                    <m:r>
                      <a:rPr lang="en-US" sz="2000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Var</m:t>
                    </m:r>
                    <m:d>
                      <m:dPr>
                        <m:begChr m:val="["/>
                        <m:endChr m:val="]"/>
                        <m:ctrlPr>
                          <a:rPr lang="en-US" sz="2000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sz="2000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𝜂</m:t>
                        </m:r>
                        <m:d>
                          <m:dPr>
                            <m:ctrlPr>
                              <a:rPr lang="en-US" sz="2000" i="1" dirty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𝑛𝑒𝑤</m:t>
                                </m:r>
                              </m:sub>
                            </m:sSub>
                          </m:e>
                        </m:d>
                      </m:e>
                      <m:e>
                        <m:r>
                          <m:rPr>
                            <m:sty m:val="p"/>
                          </m:rPr>
                          <a:rPr lang="en-US" sz="2000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data</m:t>
                        </m:r>
                      </m:e>
                    </m:d>
                  </m:oMath>
                </a14:m>
                <a:r>
                  <a:rPr kumimoji="0" lang="en-US" sz="20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from GP emulator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  <a:defRPr/>
                </a:pPr>
                <a:endParaRPr lang="en-US" sz="2000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  <a:defRPr/>
                </a:pPr>
                <a:r>
                  <a:rPr kumimoji="0" lang="en-US" sz="20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Integrate</a:t>
                </a:r>
                <a:r>
                  <a:rPr kumimoji="0" lang="en-US" sz="2000" i="0" u="none" strike="noStrike" kern="1200" cap="none" spc="0" normalizeH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this predictive uncertainty within the </a:t>
                </a:r>
                <a:r>
                  <a:rPr kumimoji="0" lang="en-US" sz="2000" b="1" i="0" u="none" strike="noStrike" kern="1200" cap="none" spc="0" normalizeH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likelihood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  <a:defRPr/>
                </a:pPr>
                <a:endParaRPr lang="en-US" sz="2000" b="1" baseline="0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  <a:defRPr/>
                </a:pPr>
                <a:endPara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0D1E16A-BBE5-48AB-872C-EAADE71237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574" y="1270036"/>
                <a:ext cx="8261341" cy="5324535"/>
              </a:xfrm>
              <a:prstGeom prst="rect">
                <a:avLst/>
              </a:prstGeom>
              <a:blipFill>
                <a:blip r:embed="rId4"/>
                <a:stretch>
                  <a:fillRect l="-738" t="-4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54749A4-28A3-4C98-8873-E689DD7D67BB}"/>
                  </a:ext>
                </a:extLst>
              </p:cNvPr>
              <p:cNvSpPr txBox="1"/>
              <p:nvPr/>
            </p:nvSpPr>
            <p:spPr>
              <a:xfrm>
                <a:off x="186471" y="2477942"/>
                <a:ext cx="8261341" cy="9326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𝜋</m:t>
                      </m:r>
                      <m:d>
                        <m:dPr>
                          <m:ctrlPr>
                            <a:rPr lang="en-US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𝜃</m:t>
                          </m:r>
                          <m:r>
                            <a:rPr lang="en-US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,⋯, </m:t>
                          </m:r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sz="20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∝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2</m:t>
                              </m:r>
                              <m:r>
                                <a:rPr lang="en-US" sz="2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𝜋</m:t>
                              </m:r>
                              <m:sSup>
                                <m:sSupPr>
                                  <m:ctrlPr>
                                    <a:rPr lang="en-US" sz="20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  <m:func>
                        <m:funcPr>
                          <m:ctrlPr>
                            <a:rPr lang="en-US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2</m:t>
                                  </m:r>
                                  <m:sSup>
                                    <m:sSupPr>
                                      <m:ctrlPr>
                                        <a:rPr lang="en-US" sz="20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en-US" sz="20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  <m:nary>
                                <m:naryPr>
                                  <m:chr m:val="∑"/>
                                  <m:ctrlPr>
                                    <a:rPr lang="en-US" sz="2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2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  <m:r>
                                    <a:rPr lang="en-US" sz="2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𝑛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US" sz="20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20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000" i="1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i="1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000" i="1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20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𝜂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sz="2000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2000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𝜃</m:t>
                                              </m:r>
                                            </m:e>
                                          </m:d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20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d>
                        </m:e>
                      </m:func>
                      <m:r>
                        <a:rPr lang="en-US" sz="20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𝜋</m:t>
                      </m:r>
                      <m:d>
                        <m:dPr>
                          <m:ctrlPr>
                            <a:rPr lang="en-US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54749A4-28A3-4C98-8873-E689DD7D67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471" y="2477942"/>
                <a:ext cx="8261341" cy="93262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AC3634A-8190-4B98-8129-CC0C923E7B91}"/>
                  </a:ext>
                </a:extLst>
              </p:cNvPr>
              <p:cNvSpPr txBox="1"/>
              <p:nvPr/>
            </p:nvSpPr>
            <p:spPr>
              <a:xfrm>
                <a:off x="186470" y="2477942"/>
                <a:ext cx="8261341" cy="9326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𝜋</m:t>
                      </m:r>
                      <m:d>
                        <m:dPr>
                          <m:ctrlPr>
                            <a:rPr lang="en-US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𝜃</m:t>
                          </m:r>
                          <m:r>
                            <a:rPr lang="en-US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,⋯, </m:t>
                          </m:r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sz="20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∝</m:t>
                      </m:r>
                      <m:f>
                        <m:fPr>
                          <m:ctrlPr>
                            <a:rPr lang="en-US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2</m:t>
                              </m:r>
                              <m:r>
                                <a:rPr lang="en-US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𝜋</m:t>
                              </m:r>
                              <m:sSup>
                                <m:sSupPr>
                                  <m:ctrlPr>
                                    <a:rPr lang="en-US" sz="2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  <m:func>
                        <m:funcPr>
                          <m:ctrlPr>
                            <a:rPr lang="en-US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2</m:t>
                                  </m:r>
                                  <m:sSup>
                                    <m:sSupPr>
                                      <m:ctrlPr>
                                        <a:rPr lang="en-US" sz="20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en-US" sz="20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  <m:nary>
                                <m:naryPr>
                                  <m:chr m:val="∑"/>
                                  <m:ctrlPr>
                                    <a:rPr lang="en-US" sz="2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2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  <m:r>
                                    <a:rPr lang="en-US" sz="2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𝑛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US" sz="20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20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000" i="1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i="1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000" i="1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20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−</m:t>
                                          </m:r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n-US" sz="2000" b="0" i="1" smtClean="0">
                                                  <a:solidFill>
                                                    <a:srgbClr val="0000FF"/>
                                                  </a:solidFill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2000" b="0" i="1" smtClean="0">
                                                  <a:solidFill>
                                                    <a:srgbClr val="0000FF"/>
                                                  </a:solidFill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𝜂</m:t>
                                              </m:r>
                                            </m:e>
                                          </m:acc>
                                          <m:d>
                                            <m:dPr>
                                              <m:ctrlPr>
                                                <a:rPr lang="en-US" sz="2000" i="1">
                                                  <a:solidFill>
                                                    <a:srgbClr val="0000FF"/>
                                                  </a:solidFill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2000" i="1">
                                                  <a:solidFill>
                                                    <a:srgbClr val="0000FF"/>
                                                  </a:solidFill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𝜃</m:t>
                                              </m:r>
                                            </m:e>
                                          </m:d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20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d>
                        </m:e>
                      </m:func>
                      <m:r>
                        <a:rPr lang="en-US" sz="20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𝜋</m:t>
                      </m:r>
                      <m:d>
                        <m:dPr>
                          <m:ctrlPr>
                            <a:rPr lang="en-US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AC3634A-8190-4B98-8129-CC0C923E7B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470" y="2477942"/>
                <a:ext cx="8261341" cy="93262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D3EA733-7C8C-4C54-900B-1C6D3A960BAB}"/>
                  </a:ext>
                </a:extLst>
              </p:cNvPr>
              <p:cNvSpPr txBox="1"/>
              <p:nvPr/>
            </p:nvSpPr>
            <p:spPr>
              <a:xfrm>
                <a:off x="-22388" y="2519973"/>
                <a:ext cx="9203332" cy="8485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𝜋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𝜃</m:t>
                          </m:r>
                          <m: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,⋯, 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∝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2</m:t>
                              </m:r>
                              <m:r>
                                <a:rPr lang="en-US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𝜋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pPr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pPr>
                                    <m:e>
                                      <m:sSup>
                                        <m:sSupPr>
                                          <m:ctrlPr>
                                            <a:rPr lang="en-US" b="0" i="1" smtClean="0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0" i="1" smtClean="0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𝜎</m:t>
                                          </m:r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∗</m:t>
                                          </m:r>
                                        </m:sup>
                                      </m:sSup>
                                    </m:e>
                                    <m:sup>
                                      <m:r>
                                        <a:rPr lang="en-US" b="0" i="1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d>
                                    <m:dPr>
                                      <m:ctrlPr>
                                        <a:rPr lang="en-US" b="0" i="1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𝜃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  <m:func>
                        <m:funcPr>
                          <m:ctrlP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2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pPr>
                                    <m:e>
                                      <m:sSup>
                                        <m:sSupPr>
                                          <m:ctrlPr>
                                            <a:rPr lang="en-US" b="0" i="1" smtClean="0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pPr>
                                        <m:e>
                                          <m:sSup>
                                            <m:sSupPr>
                                              <m:ctrlPr>
                                                <a:rPr lang="en-US" b="0" i="1" smtClean="0">
                                                  <a:solidFill>
                                                    <a:srgbClr val="0000FF"/>
                                                  </a:solidFill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b="0" i="1" smtClean="0">
                                                  <a:solidFill>
                                                    <a:srgbClr val="0000FF"/>
                                                  </a:solidFill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𝜎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b="0" i="1" smtClean="0">
                                                  <a:solidFill>
                                                    <a:srgbClr val="0000FF"/>
                                                  </a:solidFill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∗</m:t>
                                              </m:r>
                                            </m:sup>
                                          </m:sSup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𝜃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b="0" i="1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  <m:nary>
                                <m:naryPr>
                                  <m:chr m:val="∑"/>
                                  <m:ctrlPr>
                                    <a:rPr lang="en-US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𝑛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−</m:t>
                                          </m:r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n-US" b="0" i="1" smtClean="0">
                                                  <a:solidFill>
                                                    <a:srgbClr val="0000FF"/>
                                                  </a:solidFill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b="0" i="1" smtClean="0">
                                                  <a:solidFill>
                                                    <a:srgbClr val="0000FF"/>
                                                  </a:solidFill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𝜂</m:t>
                                              </m:r>
                                            </m:e>
                                          </m:acc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solidFill>
                                                    <a:srgbClr val="0000FF"/>
                                                  </a:solidFill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i="1">
                                                  <a:solidFill>
                                                    <a:srgbClr val="0000FF"/>
                                                  </a:solidFill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𝜃</m:t>
                                              </m:r>
                                            </m:e>
                                          </m:d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d>
                        </m:e>
                      </m:func>
                      <m:r>
                        <a:rPr lang="en-US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𝜋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𝜃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, 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    </m:t>
                          </m:r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∗</m:t>
                              </m:r>
                            </m:sup>
                          </m:sSup>
                        </m:e>
                        <m:sup>
                          <m: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𝜃</m:t>
                      </m:r>
                      <m:r>
                        <a:rPr lang="en-US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)=</m:t>
                      </m:r>
                      <m:sSup>
                        <m:sSupPr>
                          <m:ctrlP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𝜎</m:t>
                          </m:r>
                        </m:e>
                        <m:sup>
                          <m: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+</m:t>
                      </m:r>
                      <m:sSup>
                        <m:sSupPr>
                          <m:ctrlP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𝑠</m:t>
                          </m:r>
                        </m:e>
                        <m:sup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kumimoji="0" lang="en-US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D3EA733-7C8C-4C54-900B-1C6D3A960B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2388" y="2519973"/>
                <a:ext cx="9203332" cy="84856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57306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6" grpId="1"/>
      <p:bldP spid="7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436B49-3D95-41E5-A737-E7601C9511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2B5AB9A-E556-499F-83EA-5C2B8E9BAB97}"/>
              </a:ext>
            </a:extLst>
          </p:cNvPr>
          <p:cNvSpPr txBox="1"/>
          <p:nvPr/>
        </p:nvSpPr>
        <p:spPr>
          <a:xfrm>
            <a:off x="598574" y="1270036"/>
            <a:ext cx="826134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20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Let’s integrate this </a:t>
            </a:r>
            <a:r>
              <a:rPr lang="en-US" sz="20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emulator</a:t>
            </a:r>
            <a:r>
              <a:rPr lang="en-US" sz="20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for </a:t>
            </a:r>
            <a:r>
              <a:rPr lang="en-US" sz="2000" b="1" dirty="0">
                <a:solidFill>
                  <a:srgbClr val="0000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parameter estimation</a:t>
            </a:r>
            <a:r>
              <a:rPr lang="en-US" sz="20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</a:p>
          <a:p>
            <a:pPr lvl="0">
              <a:defRPr/>
            </a:pPr>
            <a:endParaRPr lang="en-US" sz="2000" b="1" dirty="0">
              <a:solidFill>
                <a:srgbClr val="00206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lvl="0">
              <a:defRPr/>
            </a:pPr>
            <a:r>
              <a:rPr lang="en-US" sz="20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Posterior </a:t>
            </a:r>
            <a:r>
              <a:rPr lang="en-US" sz="20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distribution:</a:t>
            </a:r>
          </a:p>
          <a:p>
            <a:pPr lvl="0">
              <a:defRPr/>
            </a:pPr>
            <a:endParaRPr lang="en-US" sz="2000" dirty="0">
              <a:solidFill>
                <a:srgbClr val="00206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lvl="0"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lvl="0">
              <a:defRPr/>
            </a:pPr>
            <a:endParaRPr lang="en-US" sz="2000" dirty="0">
              <a:solidFill>
                <a:srgbClr val="00206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lvl="0"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lvl="0">
              <a:defRPr/>
            </a:pPr>
            <a:endParaRPr lang="en-US" sz="2000" dirty="0">
              <a:solidFill>
                <a:srgbClr val="00206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We can use this modified </a:t>
            </a:r>
            <a:r>
              <a:rPr lang="en-US" sz="20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posterior</a:t>
            </a:r>
            <a:r>
              <a:rPr lang="en-US" sz="20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(which </a:t>
            </a:r>
            <a:r>
              <a:rPr lang="en-US" sz="20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integrates </a:t>
            </a:r>
            <a:r>
              <a:rPr lang="en-US" sz="20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 emulator) within </a:t>
            </a:r>
            <a:r>
              <a:rPr lang="en-US" sz="20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MCMC </a:t>
            </a:r>
            <a:r>
              <a:rPr lang="en-US" sz="20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sampling</a:t>
            </a:r>
          </a:p>
          <a:p>
            <a:pPr marL="342900" lvl="0" indent="-342900">
              <a:buFont typeface="Arial" panose="020B0604020202020204" pitchFamily="34" charset="0"/>
              <a:buChar char="•"/>
              <a:defRPr/>
            </a:pPr>
            <a:endParaRPr lang="en-US" sz="2000" dirty="0">
              <a:solidFill>
                <a:srgbClr val="00206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  <a:defRPr/>
            </a:pPr>
            <a:r>
              <a:rPr lang="en-US" sz="2000" baseline="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Efficient</a:t>
            </a:r>
            <a:r>
              <a:rPr lang="en-US" sz="20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parameter estimation</a:t>
            </a:r>
            <a:r>
              <a:rPr lang="en-US" sz="20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for </a:t>
            </a:r>
            <a:r>
              <a:rPr lang="en-US" sz="2000" b="1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expensive </a:t>
            </a:r>
            <a:r>
              <a:rPr lang="en-US" sz="20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computer models</a:t>
            </a:r>
            <a:endParaRPr lang="en-US" sz="2000" baseline="0" dirty="0">
              <a:solidFill>
                <a:srgbClr val="00206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5A65AB6-E67F-4A36-B36F-17004B042529}"/>
                  </a:ext>
                </a:extLst>
              </p:cNvPr>
              <p:cNvSpPr txBox="1"/>
              <p:nvPr/>
            </p:nvSpPr>
            <p:spPr>
              <a:xfrm>
                <a:off x="-22388" y="2519973"/>
                <a:ext cx="9203332" cy="8485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𝜋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𝜃</m:t>
                          </m:r>
                          <m: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,⋯, 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∝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2</m:t>
                              </m:r>
                              <m:r>
                                <a:rPr lang="en-US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𝜋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pPr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pPr>
                                    <m:e>
                                      <m:sSup>
                                        <m:sSupPr>
                                          <m:ctrlPr>
                                            <a:rPr lang="en-US" b="0" i="1" smtClean="0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0" i="1" smtClean="0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𝜎</m:t>
                                          </m:r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∗</m:t>
                                          </m:r>
                                        </m:sup>
                                      </m:sSup>
                                    </m:e>
                                    <m:sup>
                                      <m:r>
                                        <a:rPr lang="en-US" b="0" i="1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d>
                                    <m:dPr>
                                      <m:ctrlPr>
                                        <a:rPr lang="en-US" b="0" i="1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𝜃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  <m:func>
                        <m:funcPr>
                          <m:ctrlP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2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pPr>
                                    <m:e>
                                      <m:sSup>
                                        <m:sSupPr>
                                          <m:ctrlPr>
                                            <a:rPr lang="en-US" b="0" i="1" smtClean="0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pPr>
                                        <m:e>
                                          <m:sSup>
                                            <m:sSupPr>
                                              <m:ctrlPr>
                                                <a:rPr lang="en-US" b="0" i="1" smtClean="0">
                                                  <a:solidFill>
                                                    <a:srgbClr val="0000FF"/>
                                                  </a:solidFill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b="0" i="1" smtClean="0">
                                                  <a:solidFill>
                                                    <a:srgbClr val="0000FF"/>
                                                  </a:solidFill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𝜎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b="0" i="1" smtClean="0">
                                                  <a:solidFill>
                                                    <a:srgbClr val="0000FF"/>
                                                  </a:solidFill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∗</m:t>
                                              </m:r>
                                            </m:sup>
                                          </m:sSup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𝜃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b="0" i="1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  <m:nary>
                                <m:naryPr>
                                  <m:chr m:val="∑"/>
                                  <m:ctrlPr>
                                    <a:rPr lang="en-US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𝑛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−</m:t>
                                          </m:r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n-US" b="0" i="1" smtClean="0">
                                                  <a:solidFill>
                                                    <a:srgbClr val="0000FF"/>
                                                  </a:solidFill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b="0" i="1" smtClean="0">
                                                  <a:solidFill>
                                                    <a:srgbClr val="0000FF"/>
                                                  </a:solidFill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𝜂</m:t>
                                              </m:r>
                                            </m:e>
                                          </m:acc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solidFill>
                                                    <a:srgbClr val="0000FF"/>
                                                  </a:solidFill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i="1">
                                                  <a:solidFill>
                                                    <a:srgbClr val="0000FF"/>
                                                  </a:solidFill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𝜃</m:t>
                                              </m:r>
                                            </m:e>
                                          </m:d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d>
                        </m:e>
                      </m:func>
                      <m:r>
                        <a:rPr lang="en-US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𝜋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𝜃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, 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    </m:t>
                          </m:r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∗</m:t>
                              </m:r>
                            </m:sup>
                          </m:sSup>
                        </m:e>
                        <m:sup>
                          <m: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𝜃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𝜎</m:t>
                          </m:r>
                        </m:e>
                        <m:sup>
                          <m: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+</m:t>
                      </m:r>
                      <m:sSup>
                        <m:sSupPr>
                          <m:ctrlP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𝑠</m:t>
                          </m:r>
                        </m:e>
                        <m:sup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kumimoji="0" lang="en-US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5A65AB6-E67F-4A36-B36F-17004B0425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2388" y="2519973"/>
                <a:ext cx="9203332" cy="84856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6AC38072-EE7E-254A-A14D-352DA49EB751}"/>
              </a:ext>
            </a:extLst>
          </p:cNvPr>
          <p:cNvSpPr txBox="1">
            <a:spLocks/>
          </p:cNvSpPr>
          <p:nvPr/>
        </p:nvSpPr>
        <p:spPr>
          <a:xfrm>
            <a:off x="1267212" y="388981"/>
            <a:ext cx="7424440" cy="57336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Parameter Estimation with Emulator</a:t>
            </a:r>
          </a:p>
        </p:txBody>
      </p:sp>
    </p:spTree>
    <p:extLst>
      <p:ext uri="{BB962C8B-B14F-4D97-AF65-F5344CB8AC3E}">
        <p14:creationId xmlns:p14="http://schemas.microsoft.com/office/powerpoint/2010/main" val="1948236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3FF4F3-E928-164C-B5F6-C314D32CC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436B49-3D95-41E5-A737-E7601C9511AF}" type="slidenum">
              <a:rPr lang="en-US" smtClean="0"/>
              <a:t>37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19B659-97A9-4D46-A4D0-871BCD00AE8A}"/>
              </a:ext>
            </a:extLst>
          </p:cNvPr>
          <p:cNvSpPr txBox="1"/>
          <p:nvPr/>
        </p:nvSpPr>
        <p:spPr>
          <a:xfrm>
            <a:off x="3964502" y="2026532"/>
            <a:ext cx="4696288" cy="23433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Model Emulation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Gaussian Process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Multiple Observables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Principal Component Analysis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Bayesian Inference Workflow</a:t>
            </a:r>
          </a:p>
        </p:txBody>
      </p:sp>
      <p:pic>
        <p:nvPicPr>
          <p:cNvPr id="6" name="Picture 2" descr="85 notepad free clipart | Public domain vectors">
            <a:extLst>
              <a:ext uri="{FF2B5EF4-FFF2-40B4-BE49-F238E27FC236}">
                <a16:creationId xmlns:a16="http://schemas.microsoft.com/office/drawing/2014/main" id="{368AD53F-D6AF-5F48-AE02-1FCB3D0E8F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995" y="1937402"/>
            <a:ext cx="2766572" cy="2754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4DFCE37D-DB96-EE4A-81C0-63A88B6E2B8D}"/>
              </a:ext>
            </a:extLst>
          </p:cNvPr>
          <p:cNvSpPr txBox="1">
            <a:spLocks/>
          </p:cNvSpPr>
          <p:nvPr/>
        </p:nvSpPr>
        <p:spPr>
          <a:xfrm>
            <a:off x="1090910" y="314920"/>
            <a:ext cx="7424440" cy="57336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>
                <a:solidFill>
                  <a:srgbClr val="4472C4">
                    <a:lumMod val="50000"/>
                  </a:srgb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Outline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386030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1187495" y="267506"/>
            <a:ext cx="7424440" cy="57336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Principal Component Analysis (PCA)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436B49-3D95-41E5-A737-E7601C9511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9CCAAD2-CA26-404E-BB43-40ACEF955F07}"/>
                  </a:ext>
                </a:extLst>
              </p:cNvPr>
              <p:cNvSpPr txBox="1"/>
              <p:nvPr/>
            </p:nvSpPr>
            <p:spPr>
              <a:xfrm>
                <a:off x="717825" y="1421160"/>
                <a:ext cx="7708349" cy="41899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lvl="0" indent="-342900" defTabSz="914400">
                  <a:lnSpc>
                    <a:spcPct val="150000"/>
                  </a:lnSpc>
                  <a:buFont typeface="Arial" panose="020B0604020202020204" pitchFamily="34" charset="0"/>
                  <a:buChar char="•"/>
                  <a:defRPr/>
                </a:pPr>
                <a:r>
                  <a:rPr lang="en-US" sz="2000" b="1" dirty="0">
                    <a:solidFill>
                      <a:srgbClr val="FF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Problem</a:t>
                </a:r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: model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𝑀</m:t>
                    </m:r>
                  </m:oMath>
                </a14:m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en-US" sz="2000" b="1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correlated observables</a:t>
                </a:r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 jointly</a:t>
                </a:r>
              </a:p>
              <a:p>
                <a:pPr lvl="0" defTabSz="914400">
                  <a:lnSpc>
                    <a:spcPct val="150000"/>
                  </a:lnSpc>
                  <a:defRPr/>
                </a:pPr>
                <a:endParaRPr lang="en-US" sz="2000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342900" marR="0" lvl="0" indent="-34290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en-US" sz="2000" b="1" dirty="0">
                    <a:solidFill>
                      <a:srgbClr val="0000F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One solution (dimension reduction)</a:t>
                </a:r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: </a:t>
                </a:r>
              </a:p>
              <a:p>
                <a:pPr marL="800100" lvl="1" indent="-342900" defTabSz="914400">
                  <a:lnSpc>
                    <a:spcPct val="150000"/>
                  </a:lnSpc>
                  <a:buFont typeface="Arial" panose="020B0604020202020204" pitchFamily="34" charset="0"/>
                  <a:buChar char="•"/>
                  <a:defRPr/>
                </a:pPr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convert to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k</m:t>
                    </m:r>
                    <m:r>
                      <a:rPr lang="en-US" sz="20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≪</m:t>
                    </m:r>
                    <m:r>
                      <a:rPr lang="en-US" sz="20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𝑀</m:t>
                    </m:r>
                  </m:oMath>
                </a14:m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en-US" sz="2000" b="1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independent </a:t>
                </a:r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(transformed)</a:t>
                </a:r>
                <a:r>
                  <a:rPr lang="en-US" sz="2000" b="1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outputs</a:t>
                </a:r>
              </a:p>
              <a:p>
                <a:pPr marL="800100" lvl="1" indent="-342900" defTabSz="914400">
                  <a:lnSpc>
                    <a:spcPct val="150000"/>
                  </a:lnSpc>
                  <a:buFont typeface="Arial" panose="020B0604020202020204" pitchFamily="34" charset="0"/>
                  <a:buChar char="•"/>
                  <a:defRPr/>
                </a:pPr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model them </a:t>
                </a:r>
                <a:r>
                  <a:rPr lang="en-US" sz="2000" b="1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independently</a:t>
                </a:r>
              </a:p>
              <a:p>
                <a:pPr lvl="1" defTabSz="914400">
                  <a:lnSpc>
                    <a:spcPct val="150000"/>
                  </a:lnSpc>
                  <a:defRPr/>
                </a:pPr>
                <a:endParaRPr lang="en-US" sz="2000" b="1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342900" indent="-342900" defTabSz="914400">
                  <a:lnSpc>
                    <a:spcPct val="150000"/>
                  </a:lnSpc>
                  <a:buFont typeface="Arial" panose="020B0604020202020204" pitchFamily="34" charset="0"/>
                  <a:buChar char="•"/>
                  <a:defRPr/>
                </a:pPr>
                <a:r>
                  <a:rPr kumimoji="0" lang="en-US" sz="2000" b="1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Segoe UI" panose="020B0502040204020203" pitchFamily="34" charset="0"/>
                    <a:cs typeface="Segoe UI" panose="020B0502040204020203" pitchFamily="34" charset="0"/>
                  </a:rPr>
                  <a:t>Method</a:t>
                </a:r>
                <a:r>
                  <a:rPr kumimoji="0" lang="en-US" sz="2000" b="1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cs typeface="Segoe UI" panose="020B0502040204020203" pitchFamily="34" charset="0"/>
                  </a:rPr>
                  <a:t>:</a:t>
                </a:r>
                <a:r>
                  <a:rPr lang="en-US" sz="2000" b="1" dirty="0">
                    <a:solidFill>
                      <a:srgbClr val="0000F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en-US" sz="2000" b="1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Principal Component Analysis (PCA)</a:t>
                </a:r>
              </a:p>
              <a:p>
                <a:pPr marL="800100" lvl="1" indent="-342900" defTabSz="914400">
                  <a:lnSpc>
                    <a:spcPct val="150000"/>
                  </a:lnSpc>
                  <a:buFont typeface="Arial" panose="020B0604020202020204" pitchFamily="34" charset="0"/>
                  <a:buChar char="•"/>
                  <a:defRPr/>
                </a:pPr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Finds </a:t>
                </a:r>
                <a:r>
                  <a:rPr lang="en-US" sz="2000" b="1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directions</a:t>
                </a:r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 with </a:t>
                </a:r>
                <a:r>
                  <a:rPr lang="en-US" sz="2000" b="1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maximum variances</a:t>
                </a:r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 (contain most information of data) and </a:t>
                </a:r>
                <a:r>
                  <a:rPr lang="en-US" sz="2000" b="1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project</a:t>
                </a:r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 data onto these directions</a:t>
                </a:r>
                <a:endParaRPr lang="en-US" sz="2000" b="1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9CCAAD2-CA26-404E-BB43-40ACEF955F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825" y="1421160"/>
                <a:ext cx="7708349" cy="4189993"/>
              </a:xfrm>
              <a:prstGeom prst="rect">
                <a:avLst/>
              </a:prstGeom>
              <a:blipFill>
                <a:blip r:embed="rId3"/>
                <a:stretch>
                  <a:fillRect l="-658" b="-1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9613759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1187495" y="267506"/>
            <a:ext cx="7424440" cy="57336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Principal Component Analysis (PCA)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436B49-3D95-41E5-A737-E7601C9511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CCAAD2-CA26-404E-BB43-40ACEF955F07}"/>
              </a:ext>
            </a:extLst>
          </p:cNvPr>
          <p:cNvSpPr txBox="1"/>
          <p:nvPr/>
        </p:nvSpPr>
        <p:spPr>
          <a:xfrm>
            <a:off x="221379" y="1394656"/>
            <a:ext cx="5675838" cy="46515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defTabSz="9144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kumimoji="0" lang="en-US" sz="2000" b="1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Principal Components (PC):</a:t>
            </a:r>
            <a:endParaRPr kumimoji="0" lang="en-US" sz="200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800100" lvl="1" indent="-342900" defTabSz="9144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 few </a:t>
            </a:r>
            <a:r>
              <a:rPr lang="en-US" sz="20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linearly uncorrelated</a:t>
            </a:r>
            <a:r>
              <a:rPr lang="en-US" sz="20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coordinates</a:t>
            </a:r>
          </a:p>
          <a:p>
            <a:pPr marL="342900" indent="-342900" defTabSz="9144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20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PCA:</a:t>
            </a:r>
          </a:p>
          <a:p>
            <a:pPr marL="800100" lvl="1" indent="-342900" defTabSz="9144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 </a:t>
            </a:r>
            <a:r>
              <a:rPr lang="en-US" sz="20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linear transformation </a:t>
            </a:r>
            <a:r>
              <a:rPr lang="en-US" sz="20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of observables that defines a new </a:t>
            </a:r>
            <a:r>
              <a:rPr lang="en-US" sz="20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coordinate</a:t>
            </a:r>
            <a:r>
              <a:rPr lang="en-US" sz="20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rule:</a:t>
            </a:r>
          </a:p>
          <a:p>
            <a:pPr marL="1257300" lvl="2" indent="-342900" defTabSz="9144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  <a:r>
              <a:rPr lang="en-US" sz="2000" baseline="300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</a:t>
            </a:r>
            <a:r>
              <a:rPr lang="en-US" sz="20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PC: </a:t>
            </a:r>
            <a:r>
              <a:rPr lang="en-US" sz="20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highest </a:t>
            </a:r>
            <a:r>
              <a:rPr lang="en-US" sz="20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projected variance</a:t>
            </a:r>
          </a:p>
          <a:p>
            <a:pPr marL="1257300" lvl="2" indent="-342900" defTabSz="9144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r>
              <a:rPr lang="en-US" sz="2000" baseline="300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nd</a:t>
            </a:r>
            <a:r>
              <a:rPr lang="en-US" sz="20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PC: second highest projected variance, </a:t>
            </a:r>
            <a:r>
              <a:rPr lang="en-US" sz="20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orthogonal (perpendicular)</a:t>
            </a:r>
            <a:r>
              <a:rPr lang="en-US" sz="20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to 1</a:t>
            </a:r>
            <a:r>
              <a:rPr lang="en-US" sz="2000" baseline="300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</a:t>
            </a:r>
            <a:r>
              <a:rPr lang="en-US" sz="20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PC</a:t>
            </a:r>
          </a:p>
          <a:p>
            <a:pPr marL="1257300" lvl="2" indent="-342900" defTabSz="9144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…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14D5799-7AB1-114D-A301-57359EAC7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6686" y="1001511"/>
            <a:ext cx="3424715" cy="3424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A1077D3-37D7-1443-A3D0-86EBB4084EC0}"/>
              </a:ext>
            </a:extLst>
          </p:cNvPr>
          <p:cNvSpPr txBox="1"/>
          <p:nvPr/>
        </p:nvSpPr>
        <p:spPr>
          <a:xfrm>
            <a:off x="433754" y="6503744"/>
            <a:ext cx="77958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Figure source: https://</a:t>
            </a:r>
            <a:r>
              <a:rPr lang="en-US" sz="1600" dirty="0" err="1"/>
              <a:t>en.wikipedia.org</a:t>
            </a:r>
            <a:r>
              <a:rPr lang="en-US" sz="1600" dirty="0"/>
              <a:t>/wiki/</a:t>
            </a:r>
            <a:r>
              <a:rPr lang="en-US" sz="1600" dirty="0" err="1"/>
              <a:t>Principal_component_analysis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592675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itle 1"/>
          <p:cNvSpPr txBox="1">
            <a:spLocks/>
          </p:cNvSpPr>
          <p:nvPr/>
        </p:nvSpPr>
        <p:spPr>
          <a:xfrm>
            <a:off x="1023372" y="267440"/>
            <a:ext cx="7424440" cy="57336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Forward Problem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436B49-3D95-41E5-A737-E7601C9511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D1E16A-BBE5-48AB-872C-EAADE7123770}"/>
              </a:ext>
            </a:extLst>
          </p:cNvPr>
          <p:cNvSpPr txBox="1"/>
          <p:nvPr/>
        </p:nvSpPr>
        <p:spPr>
          <a:xfrm>
            <a:off x="598575" y="2682693"/>
            <a:ext cx="7946850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000" b="1" dirty="0">
                <a:solidFill>
                  <a:srgbClr val="0000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Model</a:t>
            </a:r>
            <a:r>
              <a:rPr lang="en-US" sz="20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 theoretical descriptions of the relevant processes</a:t>
            </a:r>
          </a:p>
          <a:p>
            <a:pPr marL="342900" lvl="0" indent="-342900" defTabSz="9144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2000" b="1" dirty="0">
                <a:solidFill>
                  <a:srgbClr val="0000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Model Parameters</a:t>
            </a:r>
            <a:r>
              <a:rPr lang="en-US" sz="20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 inputs for the model</a:t>
            </a:r>
          </a:p>
          <a:p>
            <a:pPr marL="342900" lvl="0" indent="-342900" defTabSz="9144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2000" b="1" dirty="0">
                <a:solidFill>
                  <a:srgbClr val="0000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Outputs (Observables)</a:t>
            </a:r>
            <a:r>
              <a:rPr lang="en-US" sz="20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 outputs generated from the model</a:t>
            </a:r>
          </a:p>
          <a:p>
            <a:pPr marL="342900" lvl="0" indent="-342900" defTabSz="9144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kumimoji="0" lang="en-US" sz="2000" b="0" i="0" u="none" strike="noStrike" kern="1200" cap="none" spc="0" normalizeH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342900" lvl="0" indent="-342900" defTabSz="9144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2000" b="1" dirty="0">
                <a:solidFill>
                  <a:srgbClr val="0000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Forward problem:</a:t>
            </a:r>
          </a:p>
          <a:p>
            <a:pPr marL="800100" lvl="1" indent="-342900" defTabSz="9144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 are the </a:t>
            </a:r>
            <a:r>
              <a:rPr lang="en-US" sz="20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model outputs </a:t>
            </a:r>
            <a:r>
              <a:rPr lang="en-US" sz="20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for </a:t>
            </a:r>
            <a:r>
              <a:rPr lang="en-US" sz="20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given set of model parameters</a:t>
            </a:r>
            <a:r>
              <a:rPr lang="en-US" sz="20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?</a:t>
            </a:r>
            <a:endParaRPr kumimoji="0" lang="en-US" sz="2000" b="0" i="0" u="none" strike="noStrike" kern="1200" cap="none" spc="0" normalizeH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2000" baseline="0" dirty="0">
              <a:solidFill>
                <a:srgbClr val="00206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4752E7DA-4C1D-E941-AB6F-290ED0145007}"/>
              </a:ext>
            </a:extLst>
          </p:cNvPr>
          <p:cNvSpPr/>
          <p:nvPr/>
        </p:nvSpPr>
        <p:spPr>
          <a:xfrm>
            <a:off x="888290" y="1366187"/>
            <a:ext cx="1468515" cy="92612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 Parameters</a:t>
            </a:r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9599C076-D797-0F4D-8F3F-0243E7AEFE9E}"/>
              </a:ext>
            </a:extLst>
          </p:cNvPr>
          <p:cNvSpPr/>
          <p:nvPr/>
        </p:nvSpPr>
        <p:spPr>
          <a:xfrm>
            <a:off x="2579544" y="1637592"/>
            <a:ext cx="937846" cy="386862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2116A3B-DCE5-124E-8E1F-C578D45B40B4}"/>
              </a:ext>
            </a:extLst>
          </p:cNvPr>
          <p:cNvSpPr/>
          <p:nvPr/>
        </p:nvSpPr>
        <p:spPr>
          <a:xfrm>
            <a:off x="3740129" y="1382799"/>
            <a:ext cx="1468515" cy="926124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Model</a:t>
            </a: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CEE51AB7-56B0-8E4C-9E12-3B43EE4DB544}"/>
              </a:ext>
            </a:extLst>
          </p:cNvPr>
          <p:cNvSpPr/>
          <p:nvPr/>
        </p:nvSpPr>
        <p:spPr>
          <a:xfrm>
            <a:off x="5431383" y="1637592"/>
            <a:ext cx="937846" cy="386862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1B8F819A-7585-7546-BADA-E9EE1774393B}"/>
              </a:ext>
            </a:extLst>
          </p:cNvPr>
          <p:cNvSpPr/>
          <p:nvPr/>
        </p:nvSpPr>
        <p:spPr>
          <a:xfrm>
            <a:off x="6591968" y="1382799"/>
            <a:ext cx="1663742" cy="926124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Outputs (Observables)</a:t>
            </a:r>
          </a:p>
        </p:txBody>
      </p:sp>
    </p:spTree>
    <p:extLst>
      <p:ext uri="{BB962C8B-B14F-4D97-AF65-F5344CB8AC3E}">
        <p14:creationId xmlns:p14="http://schemas.microsoft.com/office/powerpoint/2010/main" val="209353008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1211559" y="340705"/>
            <a:ext cx="7424440" cy="57336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 </a:t>
            </a:r>
            <a:r>
              <a:rPr lang="en-US" sz="2800" b="1" dirty="0">
                <a:solidFill>
                  <a:srgbClr val="4472C4">
                    <a:lumMod val="50000"/>
                  </a:srgb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</a:t>
            </a:r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imple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b="1" dirty="0">
                <a:solidFill>
                  <a:srgbClr val="4472C4">
                    <a:lumMod val="50000"/>
                  </a:srgb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E</a:t>
            </a:r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xample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(Iris Dataset)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436B49-3D95-41E5-A737-E7601C9511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9CCAAD2-CA26-404E-BB43-40ACEF955F07}"/>
                  </a:ext>
                </a:extLst>
              </p:cNvPr>
              <p:cNvSpPr txBox="1"/>
              <p:nvPr/>
            </p:nvSpPr>
            <p:spPr>
              <a:xfrm>
                <a:off x="717825" y="1064407"/>
                <a:ext cx="7708349" cy="14199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lvl="0" indent="-342900" defTabSz="914400">
                  <a:lnSpc>
                    <a:spcPct val="150000"/>
                  </a:lnSpc>
                  <a:buFont typeface="Arial" panose="020B0604020202020204" pitchFamily="34" charset="0"/>
                  <a:buChar char="•"/>
                  <a:defRPr/>
                </a:pPr>
                <a:r>
                  <a:rPr lang="en-US" sz="2000" b="1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Iris data:</a:t>
                </a:r>
              </a:p>
              <a:p>
                <a:pPr marL="800100" lvl="1" indent="-342900" defTabSz="914400">
                  <a:lnSpc>
                    <a:spcPct val="150000"/>
                  </a:lnSpc>
                  <a:buFont typeface="Arial" panose="020B0604020202020204" pitchFamily="34" charset="0"/>
                  <a:buChar char="•"/>
                  <a:defRPr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𝑛</m:t>
                    </m:r>
                    <m:r>
                      <a:rPr lang="en-US" sz="20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=150</m:t>
                    </m:r>
                  </m:oMath>
                </a14:m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 iris flowers, classified as 3 types (</a:t>
                </a:r>
                <a:r>
                  <a:rPr lang="en-US" sz="2000" dirty="0">
                    <a:solidFill>
                      <a:srgbClr val="FF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red</a:t>
                </a:r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, </a:t>
                </a:r>
                <a:r>
                  <a:rPr lang="en-US" sz="2000" dirty="0">
                    <a:solidFill>
                      <a:srgbClr val="00B05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green</a:t>
                </a:r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, </a:t>
                </a:r>
                <a:r>
                  <a:rPr lang="en-US" sz="2000" dirty="0">
                    <a:solidFill>
                      <a:srgbClr val="0432F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blue</a:t>
                </a:r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)</a:t>
                </a:r>
              </a:p>
              <a:p>
                <a:pPr marL="800100" lvl="1" indent="-342900" defTabSz="914400">
                  <a:lnSpc>
                    <a:spcPct val="150000"/>
                  </a:lnSpc>
                  <a:buFont typeface="Arial" panose="020B0604020202020204" pitchFamily="34" charset="0"/>
                  <a:buChar char="•"/>
                  <a:defRPr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𝑀</m:t>
                    </m:r>
                    <m:r>
                      <a:rPr lang="en-US" sz="20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=4</m:t>
                    </m:r>
                  </m:oMath>
                </a14:m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 measurements (observables) for each flower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9CCAAD2-CA26-404E-BB43-40ACEF955F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825" y="1064407"/>
                <a:ext cx="7708349" cy="1419941"/>
              </a:xfrm>
              <a:prstGeom prst="rect">
                <a:avLst/>
              </a:prstGeom>
              <a:blipFill>
                <a:blip r:embed="rId3"/>
                <a:stretch>
                  <a:fillRect l="-658"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BB22AA3B-697E-F948-BA80-F90F01BBAA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380" y="2608451"/>
            <a:ext cx="4701339" cy="37479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9D120CE-1C42-E843-98DD-451721345EA8}"/>
              </a:ext>
            </a:extLst>
          </p:cNvPr>
          <p:cNvSpPr txBox="1"/>
          <p:nvPr/>
        </p:nvSpPr>
        <p:spPr>
          <a:xfrm>
            <a:off x="5604041" y="2909136"/>
            <a:ext cx="303195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Visualizing pairwise correlations of 4 observables</a:t>
            </a:r>
          </a:p>
        </p:txBody>
      </p:sp>
    </p:spTree>
    <p:extLst>
      <p:ext uri="{BB962C8B-B14F-4D97-AF65-F5344CB8AC3E}">
        <p14:creationId xmlns:p14="http://schemas.microsoft.com/office/powerpoint/2010/main" val="279547982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436B49-3D95-41E5-A737-E7601C9511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CCAAD2-CA26-404E-BB43-40ACEF955F07}"/>
              </a:ext>
            </a:extLst>
          </p:cNvPr>
          <p:cNvSpPr txBox="1"/>
          <p:nvPr/>
        </p:nvSpPr>
        <p:spPr>
          <a:xfrm>
            <a:off x="717825" y="1016279"/>
            <a:ext cx="7708349" cy="1333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defTabSz="9144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20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Perform PCA:</a:t>
            </a:r>
          </a:p>
          <a:p>
            <a:pPr marL="800100" lvl="1" indent="-342900" defTabSz="9144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First 2 PCs (PC1, PC2) explains </a:t>
            </a:r>
            <a:r>
              <a:rPr lang="en-US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95.81%</a:t>
            </a:r>
            <a:r>
              <a:rPr lang="en-US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of total variance</a:t>
            </a:r>
          </a:p>
          <a:p>
            <a:pPr marL="800100" lvl="1" indent="-342900" defTabSz="9144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Keep</a:t>
            </a:r>
            <a:r>
              <a:rPr lang="en-US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PC1 and PC2, discard PC3 and PC4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9265F0B-55F9-0749-BD20-585DD9A342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9527" y="2407098"/>
            <a:ext cx="4876420" cy="1072121"/>
          </a:xfrm>
          <a:prstGeom prst="rect">
            <a:avLst/>
          </a:prstGeom>
        </p:spPr>
      </p:pic>
      <p:sp>
        <p:nvSpPr>
          <p:cNvPr id="3" name="Frame 2">
            <a:extLst>
              <a:ext uri="{FF2B5EF4-FFF2-40B4-BE49-F238E27FC236}">
                <a16:creationId xmlns:a16="http://schemas.microsoft.com/office/drawing/2014/main" id="{F97459CC-02C0-5646-9393-F4360FB646F6}"/>
              </a:ext>
            </a:extLst>
          </p:cNvPr>
          <p:cNvSpPr/>
          <p:nvPr/>
        </p:nvSpPr>
        <p:spPr>
          <a:xfrm>
            <a:off x="3910262" y="3218973"/>
            <a:ext cx="698971" cy="260246"/>
          </a:xfrm>
          <a:prstGeom prst="frame">
            <a:avLst/>
          </a:prstGeom>
          <a:solidFill>
            <a:srgbClr val="FA0ABB"/>
          </a:solidFill>
          <a:ln>
            <a:solidFill>
              <a:srgbClr val="FA0A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2BB250E-8335-E74C-BF52-E2D49B014D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2742" y="3572756"/>
            <a:ext cx="3695700" cy="286297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A341FF4-C5E1-DA42-8439-7197E14BC358}"/>
                  </a:ext>
                </a:extLst>
              </p:cNvPr>
              <p:cNvSpPr txBox="1"/>
              <p:nvPr/>
            </p:nvSpPr>
            <p:spPr>
              <a:xfrm>
                <a:off x="4899715" y="3837347"/>
                <a:ext cx="3465095" cy="18412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First 2 PCs conveys almost all information contained in data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⇒</m:t>
                    </m:r>
                  </m:oMath>
                </a14:m>
                <a:r>
                  <a:rPr lang="en-US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 use for further analysis (e.g., classification, emulation, etc.)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A341FF4-C5E1-DA42-8439-7197E14BC3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9715" y="3837347"/>
                <a:ext cx="3465095" cy="1841210"/>
              </a:xfrm>
              <a:prstGeom prst="rect">
                <a:avLst/>
              </a:prstGeom>
              <a:blipFill>
                <a:blip r:embed="rId5"/>
                <a:stretch>
                  <a:fillRect l="-1095" t="-680" r="-2555" b="-40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itle 1">
            <a:extLst>
              <a:ext uri="{FF2B5EF4-FFF2-40B4-BE49-F238E27FC236}">
                <a16:creationId xmlns:a16="http://schemas.microsoft.com/office/drawing/2014/main" id="{122D9AE3-0045-8F42-9ECB-15795EFB7B61}"/>
              </a:ext>
            </a:extLst>
          </p:cNvPr>
          <p:cNvSpPr txBox="1">
            <a:spLocks/>
          </p:cNvSpPr>
          <p:nvPr/>
        </p:nvSpPr>
        <p:spPr>
          <a:xfrm>
            <a:off x="1211559" y="340705"/>
            <a:ext cx="7424440" cy="57336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 </a:t>
            </a:r>
            <a:r>
              <a:rPr lang="en-US" sz="2800" b="1" dirty="0">
                <a:solidFill>
                  <a:srgbClr val="4472C4">
                    <a:lumMod val="50000"/>
                  </a:srgb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</a:t>
            </a:r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imple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b="1" dirty="0">
                <a:solidFill>
                  <a:srgbClr val="4472C4">
                    <a:lumMod val="50000"/>
                  </a:srgb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E</a:t>
            </a:r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xample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(Iris Dataset)</a:t>
            </a:r>
          </a:p>
        </p:txBody>
      </p:sp>
    </p:spTree>
    <p:extLst>
      <p:ext uri="{BB962C8B-B14F-4D97-AF65-F5344CB8AC3E}">
        <p14:creationId xmlns:p14="http://schemas.microsoft.com/office/powerpoint/2010/main" val="1838398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2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1180537" y="335852"/>
            <a:ext cx="7424440" cy="57336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PCA for</a:t>
            </a:r>
            <a:r>
              <a:rPr kumimoji="0" lang="en-US" sz="2800" b="1" i="0" u="none" strike="noStrike" kern="1200" cap="none" spc="0" normalizeH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b="1" dirty="0">
                <a:solidFill>
                  <a:srgbClr val="4472C4">
                    <a:lumMod val="50000"/>
                  </a:srgb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</a:t>
            </a:r>
            <a:r>
              <a:rPr kumimoji="0" lang="en-US" sz="2800" b="1" i="0" u="none" strike="noStrike" kern="1200" cap="none" spc="0" normalizeH="0" noProof="0" dirty="0" err="1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arameter</a:t>
            </a:r>
            <a:r>
              <a:rPr kumimoji="0" lang="en-US" sz="2800" b="1" i="0" u="none" strike="noStrike" kern="1200" cap="none" spc="0" normalizeH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b="1" dirty="0">
                <a:solidFill>
                  <a:srgbClr val="4472C4">
                    <a:lumMod val="50000"/>
                  </a:srgb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E</a:t>
            </a:r>
            <a:r>
              <a:rPr kumimoji="0" lang="en-US" sz="2800" b="1" i="0" u="none" strike="noStrike" kern="1200" cap="none" spc="0" normalizeH="0" noProof="0" dirty="0" err="1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stimation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436B49-3D95-41E5-A737-E7601C9511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FC64285-5479-1B46-9BD8-74A04D8A4449}"/>
              </a:ext>
            </a:extLst>
          </p:cNvPr>
          <p:cNvGrpSpPr/>
          <p:nvPr/>
        </p:nvGrpSpPr>
        <p:grpSpPr>
          <a:xfrm>
            <a:off x="2033881" y="2532826"/>
            <a:ext cx="2027582" cy="2668010"/>
            <a:chOff x="1630017" y="2248548"/>
            <a:chExt cx="2027582" cy="2668010"/>
          </a:xfrm>
        </p:grpSpPr>
        <p:sp>
          <p:nvSpPr>
            <p:cNvPr id="12" name="Right Brace 11">
              <a:extLst>
                <a:ext uri="{FF2B5EF4-FFF2-40B4-BE49-F238E27FC236}">
                  <a16:creationId xmlns:a16="http://schemas.microsoft.com/office/drawing/2014/main" id="{E50B7A19-4E58-7D4D-9DA0-EBCD8173FEB3}"/>
                </a:ext>
              </a:extLst>
            </p:cNvPr>
            <p:cNvSpPr/>
            <p:nvPr/>
          </p:nvSpPr>
          <p:spPr>
            <a:xfrm>
              <a:off x="1630017" y="2248548"/>
              <a:ext cx="424069" cy="2668010"/>
            </a:xfrm>
            <a:prstGeom prst="rightBrac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D768F892-3006-E84F-B343-A90BDF0A3D5C}"/>
                </a:ext>
              </a:extLst>
            </p:cNvPr>
            <p:cNvGrpSpPr/>
            <p:nvPr/>
          </p:nvGrpSpPr>
          <p:grpSpPr>
            <a:xfrm>
              <a:off x="1828799" y="3144722"/>
              <a:ext cx="1828800" cy="1303686"/>
              <a:chOff x="1908313" y="3144722"/>
              <a:chExt cx="1828800" cy="130368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Rounded Rectangle 12">
                    <a:extLst>
                      <a:ext uri="{FF2B5EF4-FFF2-40B4-BE49-F238E27FC236}">
                        <a16:creationId xmlns:a16="http://schemas.microsoft.com/office/drawing/2014/main" id="{62EF1B17-54BE-A344-BBDD-81A4BB209621}"/>
                      </a:ext>
                    </a:extLst>
                  </p:cNvPr>
                  <p:cNvSpPr/>
                  <p:nvPr/>
                </p:nvSpPr>
                <p:spPr>
                  <a:xfrm>
                    <a:off x="2160104" y="3144722"/>
                    <a:ext cx="1325218" cy="874643"/>
                  </a:xfrm>
                  <a:prstGeom prst="roundRect">
                    <a:avLst/>
                  </a:prstGeom>
                  <a:ln>
                    <a:solidFill>
                      <a:srgbClr val="7030A0"/>
                    </a:solidFill>
                  </a:ln>
                </p:spPr>
                <p:style>
                  <a:lnRef idx="3">
                    <a:schemeClr val="lt1"/>
                  </a:lnRef>
                  <a:fillRef idx="1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𝑪</m:t>
                        </m:r>
                      </m:oMath>
                    </a14:m>
                    <a:r>
                      <a:rPr lang="en-US" b="1" dirty="0"/>
                      <a:t> (covariance matrix)</a:t>
                    </a:r>
                  </a:p>
                </p:txBody>
              </p:sp>
            </mc:Choice>
            <mc:Fallback xmlns="">
              <p:sp>
                <p:nvSpPr>
                  <p:cNvPr id="13" name="Rounded Rectangle 12">
                    <a:extLst>
                      <a:ext uri="{FF2B5EF4-FFF2-40B4-BE49-F238E27FC236}">
                        <a16:creationId xmlns:a16="http://schemas.microsoft.com/office/drawing/2014/main" id="{62EF1B17-54BE-A344-BBDD-81A4BB209621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60104" y="3144722"/>
                    <a:ext cx="1325218" cy="874643"/>
                  </a:xfrm>
                  <a:prstGeom prst="roundRect">
                    <a:avLst/>
                  </a:prstGeom>
                  <a:blipFill>
                    <a:blip r:embed="rId3"/>
                    <a:stretch>
                      <a:fillRect b="-12676"/>
                    </a:stretch>
                  </a:blipFill>
                  <a:ln>
                    <a:solidFill>
                      <a:srgbClr val="7030A0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E17752A0-0259-E040-B6B4-1D31DD95DE06}"/>
                      </a:ext>
                    </a:extLst>
                  </p:cNvPr>
                  <p:cNvSpPr txBox="1"/>
                  <p:nvPr/>
                </p:nvSpPr>
                <p:spPr>
                  <a:xfrm>
                    <a:off x="1908313" y="4079076"/>
                    <a:ext cx="182880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𝑐𝑜𝑣</m:t>
                          </m:r>
                          <m: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dirty="0">
                      <a:solidFill>
                        <a:srgbClr val="00206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E17752A0-0259-E040-B6B4-1D31DD95DE0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908313" y="4079076"/>
                    <a:ext cx="1828800" cy="36933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b="-133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F4690DA-15D1-CB44-9B4C-9EB0A6041DCC}"/>
              </a:ext>
            </a:extLst>
          </p:cNvPr>
          <p:cNvGrpSpPr/>
          <p:nvPr/>
        </p:nvGrpSpPr>
        <p:grpSpPr>
          <a:xfrm>
            <a:off x="888279" y="1250425"/>
            <a:ext cx="1828800" cy="4966465"/>
            <a:chOff x="153115" y="1217938"/>
            <a:chExt cx="1828800" cy="4966465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5348AC33-4887-AE45-81B4-AB48BB042DA9}"/>
                </a:ext>
              </a:extLst>
            </p:cNvPr>
            <p:cNvGrpSpPr/>
            <p:nvPr/>
          </p:nvGrpSpPr>
          <p:grpSpPr>
            <a:xfrm>
              <a:off x="153115" y="1217938"/>
              <a:ext cx="1828800" cy="4277391"/>
              <a:chOff x="484415" y="966147"/>
              <a:chExt cx="1828800" cy="427739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" name="Rounded Rectangle 2">
                    <a:extLst>
                      <a:ext uri="{FF2B5EF4-FFF2-40B4-BE49-F238E27FC236}">
                        <a16:creationId xmlns:a16="http://schemas.microsoft.com/office/drawing/2014/main" id="{69B6E530-25CC-CB4B-882C-12EA8B0160D2}"/>
                      </a:ext>
                    </a:extLst>
                  </p:cNvPr>
                  <p:cNvSpPr/>
                  <p:nvPr/>
                </p:nvSpPr>
                <p:spPr>
                  <a:xfrm>
                    <a:off x="834121" y="1974573"/>
                    <a:ext cx="702365" cy="583096"/>
                  </a:xfrm>
                  <a:prstGeom prst="round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oMath>
                      </m:oMathPara>
                    </a14:m>
                    <a:endParaRPr lang="en-US" b="1" dirty="0"/>
                  </a:p>
                </p:txBody>
              </p:sp>
            </mc:Choice>
            <mc:Fallback xmlns="">
              <p:sp>
                <p:nvSpPr>
                  <p:cNvPr id="3" name="Rounded Rectangle 2">
                    <a:extLst>
                      <a:ext uri="{FF2B5EF4-FFF2-40B4-BE49-F238E27FC236}">
                        <a16:creationId xmlns:a16="http://schemas.microsoft.com/office/drawing/2014/main" id="{69B6E530-25CC-CB4B-882C-12EA8B0160D2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34121" y="1974573"/>
                    <a:ext cx="702365" cy="583096"/>
                  </a:xfrm>
                  <a:prstGeom prst="round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" name="TextBox 3">
                    <a:extLst>
                      <a:ext uri="{FF2B5EF4-FFF2-40B4-BE49-F238E27FC236}">
                        <a16:creationId xmlns:a16="http://schemas.microsoft.com/office/drawing/2014/main" id="{36CB3CBA-C5F5-4C4C-9C81-818BD35B77BD}"/>
                      </a:ext>
                    </a:extLst>
                  </p:cNvPr>
                  <p:cNvSpPr txBox="1"/>
                  <p:nvPr/>
                </p:nvSpPr>
                <p:spPr>
                  <a:xfrm>
                    <a:off x="484415" y="966147"/>
                    <a:ext cx="1828800" cy="101566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000" b="1" dirty="0">
                        <a:solidFill>
                          <a:srgbClr val="002060"/>
                        </a:solidFill>
                      </a:rPr>
                      <a:t>Data:</a:t>
                    </a:r>
                  </a:p>
                  <a:p>
                    <a14:m>
                      <m:oMath xmlns:m="http://schemas.openxmlformats.org/officeDocument/2006/math">
                        <m:r>
                          <a:rPr lang="en-US" sz="20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oMath>
                    </a14:m>
                    <a:r>
                      <a:rPr lang="en-US" sz="2000" b="1" dirty="0">
                        <a:solidFill>
                          <a:srgbClr val="002060"/>
                        </a:solidFill>
                      </a:rPr>
                      <a:t> </a:t>
                    </a:r>
                    <a:r>
                      <a:rPr lang="en-US" sz="2000" dirty="0">
                        <a:solidFill>
                          <a:srgbClr val="002060"/>
                        </a:solidFill>
                      </a:rPr>
                      <a:t>data points</a:t>
                    </a:r>
                  </a:p>
                  <a:p>
                    <a14:m>
                      <m:oMath xmlns:m="http://schemas.openxmlformats.org/officeDocument/2006/math">
                        <m:r>
                          <a:rPr lang="en-US" sz="20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𝑴</m:t>
                        </m:r>
                      </m:oMath>
                    </a14:m>
                    <a:r>
                      <a:rPr lang="en-US" sz="2000" b="1" dirty="0">
                        <a:solidFill>
                          <a:srgbClr val="002060"/>
                        </a:solidFill>
                      </a:rPr>
                      <a:t> </a:t>
                    </a:r>
                    <a:r>
                      <a:rPr lang="en-US" sz="2000" dirty="0">
                        <a:solidFill>
                          <a:srgbClr val="002060"/>
                        </a:solidFill>
                      </a:rPr>
                      <a:t>observables</a:t>
                    </a:r>
                    <a:endParaRPr lang="en-US" sz="2000" b="1" dirty="0">
                      <a:solidFill>
                        <a:srgbClr val="00206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" name="TextBox 3">
                    <a:extLst>
                      <a:ext uri="{FF2B5EF4-FFF2-40B4-BE49-F238E27FC236}">
                        <a16:creationId xmlns:a16="http://schemas.microsoft.com/office/drawing/2014/main" id="{36CB3CBA-C5F5-4C4C-9C81-818BD35B77B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4415" y="966147"/>
                    <a:ext cx="1828800" cy="1015663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4138" t="-2469" b="-987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" name="Rounded Rectangle 7">
                    <a:extLst>
                      <a:ext uri="{FF2B5EF4-FFF2-40B4-BE49-F238E27FC236}">
                        <a16:creationId xmlns:a16="http://schemas.microsoft.com/office/drawing/2014/main" id="{7AE1F1F8-AE6D-8D45-8345-BC6EA85171EC}"/>
                      </a:ext>
                    </a:extLst>
                  </p:cNvPr>
                  <p:cNvSpPr/>
                  <p:nvPr/>
                </p:nvSpPr>
                <p:spPr>
                  <a:xfrm>
                    <a:off x="834121" y="2723964"/>
                    <a:ext cx="702365" cy="583096"/>
                  </a:xfrm>
                  <a:prstGeom prst="round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oMath>
                      </m:oMathPara>
                    </a14:m>
                    <a:endParaRPr lang="en-US" b="1" dirty="0"/>
                  </a:p>
                </p:txBody>
              </p:sp>
            </mc:Choice>
            <mc:Fallback xmlns="">
              <p:sp>
                <p:nvSpPr>
                  <p:cNvPr id="8" name="Rounded Rectangle 7">
                    <a:extLst>
                      <a:ext uri="{FF2B5EF4-FFF2-40B4-BE49-F238E27FC236}">
                        <a16:creationId xmlns:a16="http://schemas.microsoft.com/office/drawing/2014/main" id="{7AE1F1F8-AE6D-8D45-8345-BC6EA85171E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34121" y="2723964"/>
                    <a:ext cx="702365" cy="583096"/>
                  </a:xfrm>
                  <a:prstGeom prst="round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9F610D2-2E14-1549-A6BC-464FB0ED480A}"/>
                  </a:ext>
                </a:extLst>
              </p:cNvPr>
              <p:cNvSpPr txBox="1"/>
              <p:nvPr/>
            </p:nvSpPr>
            <p:spPr>
              <a:xfrm>
                <a:off x="1046922" y="3525078"/>
                <a:ext cx="272381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.</a:t>
                </a:r>
              </a:p>
              <a:p>
                <a:r>
                  <a:rPr lang="en-US" b="1" dirty="0"/>
                  <a:t>.</a:t>
                </a:r>
              </a:p>
              <a:p>
                <a:r>
                  <a:rPr lang="en-US" b="1" dirty="0"/>
                  <a:t>.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" name="Rounded Rectangle 8">
                    <a:extLst>
                      <a:ext uri="{FF2B5EF4-FFF2-40B4-BE49-F238E27FC236}">
                        <a16:creationId xmlns:a16="http://schemas.microsoft.com/office/drawing/2014/main" id="{AB90CFCC-2FB4-2D4A-89F2-E7B0ADD80041}"/>
                      </a:ext>
                    </a:extLst>
                  </p:cNvPr>
                  <p:cNvSpPr/>
                  <p:nvPr/>
                </p:nvSpPr>
                <p:spPr>
                  <a:xfrm>
                    <a:off x="834121" y="4660442"/>
                    <a:ext cx="702365" cy="583096"/>
                  </a:xfrm>
                  <a:prstGeom prst="round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𝑴</m:t>
                              </m:r>
                            </m:sub>
                          </m:sSub>
                        </m:oMath>
                      </m:oMathPara>
                    </a14:m>
                    <a:endParaRPr lang="en-US" b="1" dirty="0"/>
                  </a:p>
                </p:txBody>
              </p:sp>
            </mc:Choice>
            <mc:Fallback xmlns="">
              <p:sp>
                <p:nvSpPr>
                  <p:cNvPr id="9" name="Rounded Rectangle 8">
                    <a:extLst>
                      <a:ext uri="{FF2B5EF4-FFF2-40B4-BE49-F238E27FC236}">
                        <a16:creationId xmlns:a16="http://schemas.microsoft.com/office/drawing/2014/main" id="{AB90CFCC-2FB4-2D4A-89F2-E7B0ADD80041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34121" y="4660442"/>
                    <a:ext cx="702365" cy="583096"/>
                  </a:xfrm>
                  <a:prstGeom prst="round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07EBAA68-A89C-174D-8004-70A12176A564}"/>
                    </a:ext>
                  </a:extLst>
                </p:cNvPr>
                <p:cNvSpPr txBox="1"/>
                <p:nvPr/>
              </p:nvSpPr>
              <p:spPr>
                <a:xfrm>
                  <a:off x="445373" y="5538072"/>
                  <a:ext cx="1113186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solidFill>
                        <a:srgbClr val="002060"/>
                      </a:solidFill>
                    </a:rPr>
                    <a:t>Matrix </a:t>
                  </a:r>
                  <a14:m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𝒀</m:t>
                      </m:r>
                    </m:oMath>
                  </a14:m>
                  <a:r>
                    <a:rPr lang="en-US" dirty="0">
                      <a:solidFill>
                        <a:srgbClr val="002060"/>
                      </a:solidFill>
                    </a:rPr>
                    <a:t>: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𝑴</m:t>
                      </m:r>
                    </m:oMath>
                  </a14:m>
                  <a:endParaRPr lang="en-US" b="1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07EBAA68-A89C-174D-8004-70A12176A56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5373" y="5538072"/>
                  <a:ext cx="1113186" cy="646331"/>
                </a:xfrm>
                <a:prstGeom prst="rect">
                  <a:avLst/>
                </a:prstGeom>
                <a:blipFill>
                  <a:blip r:embed="rId9"/>
                  <a:stretch>
                    <a:fillRect l="-5682" t="-3846" r="-340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B04B6753-E79E-544A-BEC5-2BC97E113ECB}"/>
              </a:ext>
            </a:extLst>
          </p:cNvPr>
          <p:cNvGrpSpPr/>
          <p:nvPr/>
        </p:nvGrpSpPr>
        <p:grpSpPr>
          <a:xfrm>
            <a:off x="3829549" y="3429000"/>
            <a:ext cx="2657058" cy="1870936"/>
            <a:chOff x="3107637" y="3429000"/>
            <a:chExt cx="2657058" cy="1870936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E58D085E-0C16-B941-81E4-BF90C27DB9B4}"/>
                </a:ext>
              </a:extLst>
            </p:cNvPr>
            <p:cNvGrpSpPr/>
            <p:nvPr/>
          </p:nvGrpSpPr>
          <p:grpSpPr>
            <a:xfrm>
              <a:off x="3352802" y="3429000"/>
              <a:ext cx="2411893" cy="1870936"/>
              <a:chOff x="3670850" y="3144722"/>
              <a:chExt cx="2411893" cy="187093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Rounded Rectangle 18">
                    <a:extLst>
                      <a:ext uri="{FF2B5EF4-FFF2-40B4-BE49-F238E27FC236}">
                        <a16:creationId xmlns:a16="http://schemas.microsoft.com/office/drawing/2014/main" id="{431A9AAB-6153-3045-AF9F-D0EF790E67F3}"/>
                      </a:ext>
                    </a:extLst>
                  </p:cNvPr>
                  <p:cNvSpPr/>
                  <p:nvPr/>
                </p:nvSpPr>
                <p:spPr>
                  <a:xfrm>
                    <a:off x="3896139" y="3144722"/>
                    <a:ext cx="1827932" cy="934354"/>
                  </a:xfrm>
                  <a:prstGeom prst="roundRect">
                    <a:avLst/>
                  </a:prstGeom>
                  <a:solidFill>
                    <a:srgbClr val="9437FF"/>
                  </a:solidFill>
                  <a:ln>
                    <a:solidFill>
                      <a:srgbClr val="FA0ABB"/>
                    </a:solidFill>
                  </a:ln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𝚲</m:t>
                        </m:r>
                      </m:oMath>
                    </a14:m>
                    <a:r>
                      <a:rPr lang="en-US" b="1" dirty="0"/>
                      <a:t> (eigenvalues)</a:t>
                    </a:r>
                  </a:p>
                  <a:p>
                    <a:pPr algn="ctr"/>
                    <a14:m>
                      <m:oMath xmlns:m="http://schemas.openxmlformats.org/officeDocument/2006/math"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𝑽</m:t>
                        </m:r>
                      </m:oMath>
                    </a14:m>
                    <a:r>
                      <a:rPr lang="en-US" b="1" dirty="0"/>
                      <a:t> (eigenvectors)</a:t>
                    </a:r>
                  </a:p>
                </p:txBody>
              </p:sp>
            </mc:Choice>
            <mc:Fallback xmlns="">
              <p:sp>
                <p:nvSpPr>
                  <p:cNvPr id="19" name="Rounded Rectangle 18">
                    <a:extLst>
                      <a:ext uri="{FF2B5EF4-FFF2-40B4-BE49-F238E27FC236}">
                        <a16:creationId xmlns:a16="http://schemas.microsoft.com/office/drawing/2014/main" id="{431A9AAB-6153-3045-AF9F-D0EF790E67F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896139" y="3144722"/>
                    <a:ext cx="1827932" cy="934354"/>
                  </a:xfrm>
                  <a:prstGeom prst="round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  <a:ln>
                    <a:solidFill>
                      <a:srgbClr val="FA0ABB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63E3D973-C850-324E-A427-D996C1F156FC}"/>
                      </a:ext>
                    </a:extLst>
                  </p:cNvPr>
                  <p:cNvSpPr txBox="1"/>
                  <p:nvPr/>
                </p:nvSpPr>
                <p:spPr>
                  <a:xfrm>
                    <a:off x="3670850" y="4092328"/>
                    <a:ext cx="2411893" cy="92333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dirty="0">
                        <a:solidFill>
                          <a:srgbClr val="002060"/>
                        </a:solidFill>
                      </a:rPr>
                      <a:t>Eigen-decomposition</a:t>
                    </a: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𝐶𝑉</m:t>
                          </m:r>
                          <m: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Λ</m:t>
                          </m:r>
                        </m:oMath>
                      </m:oMathPara>
                    </a14:m>
                    <a:endParaRPr lang="en-US" dirty="0">
                      <a:solidFill>
                        <a:srgbClr val="002060"/>
                      </a:solidFill>
                    </a:endParaRPr>
                  </a:p>
                  <a:p>
                    <a:r>
                      <a:rPr lang="en-US" dirty="0">
                        <a:solidFill>
                          <a:srgbClr val="002060"/>
                        </a:solidFill>
                      </a:rPr>
                      <a:t>Sort by eigenvalues (↘︎)</a:t>
                    </a:r>
                  </a:p>
                </p:txBody>
              </p:sp>
            </mc:Choice>
            <mc:Fallback xmlns=""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63E3D973-C850-324E-A427-D996C1F156F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670850" y="4092328"/>
                    <a:ext cx="2411893" cy="923330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l="-2094" t="-2703" r="-524" b="-945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465CE3A5-087F-4046-BFD6-D3E96607865C}"/>
                </a:ext>
              </a:extLst>
            </p:cNvPr>
            <p:cNvCxnSpPr>
              <a:cxnSpLocks/>
            </p:cNvCxnSpPr>
            <p:nvPr/>
          </p:nvCxnSpPr>
          <p:spPr>
            <a:xfrm>
              <a:off x="3107637" y="3874179"/>
              <a:ext cx="463827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0153ED74-8807-5943-B24A-6646558AD137}"/>
              </a:ext>
            </a:extLst>
          </p:cNvPr>
          <p:cNvGrpSpPr/>
          <p:nvPr/>
        </p:nvGrpSpPr>
        <p:grpSpPr>
          <a:xfrm>
            <a:off x="4406717" y="1655652"/>
            <a:ext cx="1581884" cy="1773348"/>
            <a:chOff x="3684805" y="1655652"/>
            <a:chExt cx="1581884" cy="1773348"/>
          </a:xfrm>
        </p:grpSpPr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3EB93399-3460-2448-B4C9-9F8D03ADDA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63715" y="2945661"/>
              <a:ext cx="0" cy="483339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Rounded Rectangle 35">
                  <a:extLst>
                    <a:ext uri="{FF2B5EF4-FFF2-40B4-BE49-F238E27FC236}">
                      <a16:creationId xmlns:a16="http://schemas.microsoft.com/office/drawing/2014/main" id="{78538FD0-005F-CB43-8261-AFD7E273ED20}"/>
                    </a:ext>
                  </a:extLst>
                </p:cNvPr>
                <p:cNvSpPr/>
                <p:nvPr/>
              </p:nvSpPr>
              <p:spPr>
                <a:xfrm>
                  <a:off x="3684805" y="2005203"/>
                  <a:ext cx="1581884" cy="934354"/>
                </a:xfrm>
                <a:prstGeom prst="roundRect">
                  <a:avLst/>
                </a:prstGeom>
                <a:solidFill>
                  <a:srgbClr val="D883FF"/>
                </a:solidFill>
                <a:ln>
                  <a:solidFill>
                    <a:srgbClr val="FA0ABB"/>
                  </a:solidFill>
                </a:ln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</m:sSub>
                    </m:oMath>
                  </a14:m>
                  <a:r>
                    <a:rPr lang="en-US" b="1" dirty="0"/>
                    <a:t> (first </a:t>
                  </a:r>
                  <a14:m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𝒌</m:t>
                      </m:r>
                    </m:oMath>
                  </a14:m>
                  <a:r>
                    <a:rPr lang="en-US" b="1" dirty="0"/>
                    <a:t> eigenvectors)</a:t>
                  </a:r>
                </a:p>
              </p:txBody>
            </p:sp>
          </mc:Choice>
          <mc:Fallback xmlns="">
            <p:sp>
              <p:nvSpPr>
                <p:cNvPr id="36" name="Rounded Rectangle 35">
                  <a:extLst>
                    <a:ext uri="{FF2B5EF4-FFF2-40B4-BE49-F238E27FC236}">
                      <a16:creationId xmlns:a16="http://schemas.microsoft.com/office/drawing/2014/main" id="{78538FD0-005F-CB43-8261-AFD7E273ED2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84805" y="2005203"/>
                  <a:ext cx="1581884" cy="934354"/>
                </a:xfrm>
                <a:prstGeom prst="roundRect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>
                  <a:solidFill>
                    <a:srgbClr val="FA0ABB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395F016B-2AA8-4F49-8E2D-2AD0C5F7AC4E}"/>
                    </a:ext>
                  </a:extLst>
                </p:cNvPr>
                <p:cNvSpPr txBox="1"/>
                <p:nvPr/>
              </p:nvSpPr>
              <p:spPr>
                <a:xfrm>
                  <a:off x="3902750" y="1655652"/>
                  <a:ext cx="111318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en-US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oMath>
                    </m:oMathPara>
                  </a14:m>
                  <a:endParaRPr lang="en-US" b="1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395F016B-2AA8-4F49-8E2D-2AD0C5F7AC4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02750" y="1655652"/>
                  <a:ext cx="1113186" cy="369332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0C33675A-E7FD-4644-8D32-6B08485C7DE6}"/>
              </a:ext>
            </a:extLst>
          </p:cNvPr>
          <p:cNvGrpSpPr/>
          <p:nvPr/>
        </p:nvGrpSpPr>
        <p:grpSpPr>
          <a:xfrm>
            <a:off x="5907184" y="1175160"/>
            <a:ext cx="2538649" cy="2976678"/>
            <a:chOff x="5907184" y="1175160"/>
            <a:chExt cx="2538649" cy="2976678"/>
          </a:xfrm>
        </p:grpSpPr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64018539-88C2-EB46-96C9-30EFC6D8273C}"/>
                </a:ext>
              </a:extLst>
            </p:cNvPr>
            <p:cNvGrpSpPr/>
            <p:nvPr/>
          </p:nvGrpSpPr>
          <p:grpSpPr>
            <a:xfrm>
              <a:off x="5907184" y="1175160"/>
              <a:ext cx="2320764" cy="2607346"/>
              <a:chOff x="5185272" y="1175160"/>
              <a:chExt cx="2320764" cy="2607346"/>
            </a:xfrm>
          </p:grpSpPr>
          <p:sp>
            <p:nvSpPr>
              <p:cNvPr id="41" name="Left Brace 40">
                <a:extLst>
                  <a:ext uri="{FF2B5EF4-FFF2-40B4-BE49-F238E27FC236}">
                    <a16:creationId xmlns:a16="http://schemas.microsoft.com/office/drawing/2014/main" id="{07049CA0-8593-9847-88D4-6B9A71CDC0D1}"/>
                  </a:ext>
                </a:extLst>
              </p:cNvPr>
              <p:cNvSpPr/>
              <p:nvPr/>
            </p:nvSpPr>
            <p:spPr>
              <a:xfrm>
                <a:off x="6308728" y="1441593"/>
                <a:ext cx="424068" cy="2049365"/>
              </a:xfrm>
              <a:prstGeom prst="leftBrac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099C9517-2B67-BA44-84B8-B2D8552175A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66689" y="2472380"/>
                <a:ext cx="1153990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4" name="TextBox 43">
                    <a:extLst>
                      <a:ext uri="{FF2B5EF4-FFF2-40B4-BE49-F238E27FC236}">
                        <a16:creationId xmlns:a16="http://schemas.microsoft.com/office/drawing/2014/main" id="{45A98165-D180-CF4C-9A37-145CDA2114A8}"/>
                      </a:ext>
                    </a:extLst>
                  </p:cNvPr>
                  <p:cNvSpPr txBox="1"/>
                  <p:nvPr/>
                </p:nvSpPr>
                <p:spPr>
                  <a:xfrm>
                    <a:off x="5185272" y="2084912"/>
                    <a:ext cx="1367756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𝑷𝑪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𝒀</m:t>
                          </m:r>
                          <m:sSub>
                            <m:sSub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𝑽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</m:sSub>
                        </m:oMath>
                      </m:oMathPara>
                    </a14:m>
                    <a:endParaRPr lang="en-US" b="1" dirty="0"/>
                  </a:p>
                </p:txBody>
              </p:sp>
            </mc:Choice>
            <mc:Fallback xmlns="">
              <p:sp>
                <p:nvSpPr>
                  <p:cNvPr id="44" name="TextBox 43">
                    <a:extLst>
                      <a:ext uri="{FF2B5EF4-FFF2-40B4-BE49-F238E27FC236}">
                        <a16:creationId xmlns:a16="http://schemas.microsoft.com/office/drawing/2014/main" id="{45A98165-D180-CF4C-9A37-145CDA2114A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185272" y="2084912"/>
                    <a:ext cx="1367756" cy="369332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6" name="Rounded Rectangle 45">
                    <a:extLst>
                      <a:ext uri="{FF2B5EF4-FFF2-40B4-BE49-F238E27FC236}">
                        <a16:creationId xmlns:a16="http://schemas.microsoft.com/office/drawing/2014/main" id="{4DB700EC-D6B9-DB4A-BD4A-011ED5A9085E}"/>
                      </a:ext>
                    </a:extLst>
                  </p:cNvPr>
                  <p:cNvSpPr/>
                  <p:nvPr/>
                </p:nvSpPr>
                <p:spPr>
                  <a:xfrm>
                    <a:off x="6803671" y="1175160"/>
                    <a:ext cx="702365" cy="583096"/>
                  </a:xfrm>
                  <a:prstGeom prst="roundRect">
                    <a:avLst/>
                  </a:prstGeom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𝑷𝑪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oMath>
                      </m:oMathPara>
                    </a14:m>
                    <a:endParaRPr lang="en-US" b="1" dirty="0"/>
                  </a:p>
                </p:txBody>
              </p:sp>
            </mc:Choice>
            <mc:Fallback xmlns="">
              <p:sp>
                <p:nvSpPr>
                  <p:cNvPr id="46" name="Rounded Rectangle 45">
                    <a:extLst>
                      <a:ext uri="{FF2B5EF4-FFF2-40B4-BE49-F238E27FC236}">
                        <a16:creationId xmlns:a16="http://schemas.microsoft.com/office/drawing/2014/main" id="{4DB700EC-D6B9-DB4A-BD4A-011ED5A9085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03671" y="1175160"/>
                    <a:ext cx="702365" cy="583096"/>
                  </a:xfrm>
                  <a:prstGeom prst="roundRect">
                    <a:avLst/>
                  </a:prstGeom>
                  <a:blipFill>
                    <a:blip r:embed="rId1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9" name="Rounded Rectangle 48">
                    <a:extLst>
                      <a:ext uri="{FF2B5EF4-FFF2-40B4-BE49-F238E27FC236}">
                        <a16:creationId xmlns:a16="http://schemas.microsoft.com/office/drawing/2014/main" id="{3FA9C3D3-3F3C-9B4D-8661-CCA61653A1A5}"/>
                      </a:ext>
                    </a:extLst>
                  </p:cNvPr>
                  <p:cNvSpPr/>
                  <p:nvPr/>
                </p:nvSpPr>
                <p:spPr>
                  <a:xfrm>
                    <a:off x="6803671" y="1852350"/>
                    <a:ext cx="702365" cy="583096"/>
                  </a:xfrm>
                  <a:prstGeom prst="roundRect">
                    <a:avLst/>
                  </a:prstGeom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𝑷𝑪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oMath>
                      </m:oMathPara>
                    </a14:m>
                    <a:endParaRPr lang="en-US" b="1" dirty="0"/>
                  </a:p>
                </p:txBody>
              </p:sp>
            </mc:Choice>
            <mc:Fallback xmlns="">
              <p:sp>
                <p:nvSpPr>
                  <p:cNvPr id="49" name="Rounded Rectangle 48">
                    <a:extLst>
                      <a:ext uri="{FF2B5EF4-FFF2-40B4-BE49-F238E27FC236}">
                        <a16:creationId xmlns:a16="http://schemas.microsoft.com/office/drawing/2014/main" id="{3FA9C3D3-3F3C-9B4D-8661-CCA61653A1A5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03671" y="1852350"/>
                    <a:ext cx="702365" cy="583096"/>
                  </a:xfrm>
                  <a:prstGeom prst="roundRect">
                    <a:avLst/>
                  </a:prstGeom>
                  <a:blipFill>
                    <a:blip r:embed="rId1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0" name="Rounded Rectangle 49">
                    <a:extLst>
                      <a:ext uri="{FF2B5EF4-FFF2-40B4-BE49-F238E27FC236}">
                        <a16:creationId xmlns:a16="http://schemas.microsoft.com/office/drawing/2014/main" id="{A93CCE5B-D917-1048-9934-C3248A43A4AB}"/>
                      </a:ext>
                    </a:extLst>
                  </p:cNvPr>
                  <p:cNvSpPr/>
                  <p:nvPr/>
                </p:nvSpPr>
                <p:spPr>
                  <a:xfrm>
                    <a:off x="6803671" y="3199410"/>
                    <a:ext cx="702365" cy="583096"/>
                  </a:xfrm>
                  <a:prstGeom prst="roundRect">
                    <a:avLst/>
                  </a:prstGeom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𝑷𝑪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</m:sSub>
                        </m:oMath>
                      </m:oMathPara>
                    </a14:m>
                    <a:endParaRPr lang="en-US" b="1" dirty="0"/>
                  </a:p>
                </p:txBody>
              </p:sp>
            </mc:Choice>
            <mc:Fallback xmlns="">
              <p:sp>
                <p:nvSpPr>
                  <p:cNvPr id="50" name="Rounded Rectangle 49">
                    <a:extLst>
                      <a:ext uri="{FF2B5EF4-FFF2-40B4-BE49-F238E27FC236}">
                        <a16:creationId xmlns:a16="http://schemas.microsoft.com/office/drawing/2014/main" id="{A93CCE5B-D917-1048-9934-C3248A43A4A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03671" y="3199410"/>
                    <a:ext cx="702365" cy="583096"/>
                  </a:xfrm>
                  <a:prstGeom prst="roundRect">
                    <a:avLst/>
                  </a:prstGeom>
                  <a:blipFill>
                    <a:blip r:embed="rId1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F3167472-12D2-A047-A97A-F624CB37EB0C}"/>
                  </a:ext>
                </a:extLst>
              </p:cNvPr>
              <p:cNvSpPr txBox="1"/>
              <p:nvPr/>
            </p:nvSpPr>
            <p:spPr>
              <a:xfrm>
                <a:off x="7031138" y="2308075"/>
                <a:ext cx="272381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.</a:t>
                </a:r>
              </a:p>
              <a:p>
                <a:r>
                  <a:rPr lang="en-US" b="1" dirty="0"/>
                  <a:t>.</a:t>
                </a:r>
              </a:p>
              <a:p>
                <a:r>
                  <a:rPr lang="en-US" b="1" dirty="0"/>
                  <a:t>.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7FDD49E2-321C-414B-89E4-3AA5814C33EC}"/>
                    </a:ext>
                  </a:extLst>
                </p:cNvPr>
                <p:cNvSpPr txBox="1"/>
                <p:nvPr/>
              </p:nvSpPr>
              <p:spPr>
                <a:xfrm>
                  <a:off x="7332647" y="3782506"/>
                  <a:ext cx="111318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𝒌</m:t>
                        </m:r>
                      </m:oMath>
                    </m:oMathPara>
                  </a14:m>
                  <a:endParaRPr lang="en-US" b="1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7FDD49E2-321C-414B-89E4-3AA5814C33E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32647" y="3782506"/>
                  <a:ext cx="1113186" cy="369332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BC3F6849-4DD7-244D-B6C4-132126EFD633}"/>
                  </a:ext>
                </a:extLst>
              </p:cNvPr>
              <p:cNvSpPr txBox="1"/>
              <p:nvPr/>
            </p:nvSpPr>
            <p:spPr>
              <a:xfrm>
                <a:off x="6785307" y="4266751"/>
                <a:ext cx="2117727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b="1" dirty="0">
                    <a:solidFill>
                      <a:srgbClr val="002060"/>
                    </a:solidFill>
                  </a:rPr>
                  <a:t>Reduced dimension of observables from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𝑴</m:t>
                    </m:r>
                  </m:oMath>
                </a14:m>
                <a:r>
                  <a:rPr lang="en-US" b="1" dirty="0">
                    <a:solidFill>
                      <a:srgbClr val="002060"/>
                    </a:solidFill>
                  </a:rPr>
                  <a:t> to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0432FF"/>
                        </a:solidFill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endParaRPr lang="en-US" b="1" dirty="0">
                  <a:solidFill>
                    <a:srgbClr val="002060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b="1" dirty="0">
                    <a:solidFill>
                      <a:srgbClr val="002060"/>
                    </a:solidFill>
                  </a:rPr>
                  <a:t>Train GP on PCs (independent)</a:t>
                </a: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BC3F6849-4DD7-244D-B6C4-132126EFD6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5307" y="4266751"/>
                <a:ext cx="2117727" cy="1754326"/>
              </a:xfrm>
              <a:prstGeom prst="rect">
                <a:avLst/>
              </a:prstGeom>
              <a:blipFill>
                <a:blip r:embed="rId19"/>
                <a:stretch>
                  <a:fillRect l="-1796" t="-2158" r="-4790" b="-4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2233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3FF4F3-E928-164C-B5F6-C314D32CC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436B49-3D95-41E5-A737-E7601C9511AF}" type="slidenum">
              <a:rPr lang="en-US" smtClean="0"/>
              <a:t>43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19B659-97A9-4D46-A4D0-871BCD00AE8A}"/>
              </a:ext>
            </a:extLst>
          </p:cNvPr>
          <p:cNvSpPr txBox="1"/>
          <p:nvPr/>
        </p:nvSpPr>
        <p:spPr>
          <a:xfrm>
            <a:off x="3964502" y="2026532"/>
            <a:ext cx="4696288" cy="23433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Model Emulation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Gaussian Process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Multiple Observables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Principal Component Analysis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Bayesian Inference Workflow</a:t>
            </a:r>
          </a:p>
        </p:txBody>
      </p:sp>
      <p:pic>
        <p:nvPicPr>
          <p:cNvPr id="6" name="Picture 2" descr="85 notepad free clipart | Public domain vectors">
            <a:extLst>
              <a:ext uri="{FF2B5EF4-FFF2-40B4-BE49-F238E27FC236}">
                <a16:creationId xmlns:a16="http://schemas.microsoft.com/office/drawing/2014/main" id="{368AD53F-D6AF-5F48-AE02-1FCB3D0E8F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995" y="1937402"/>
            <a:ext cx="2766572" cy="2754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4DFCE37D-DB96-EE4A-81C0-63A88B6E2B8D}"/>
              </a:ext>
            </a:extLst>
          </p:cNvPr>
          <p:cNvSpPr txBox="1">
            <a:spLocks/>
          </p:cNvSpPr>
          <p:nvPr/>
        </p:nvSpPr>
        <p:spPr>
          <a:xfrm>
            <a:off x="1090910" y="314920"/>
            <a:ext cx="7424440" cy="57336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>
                <a:solidFill>
                  <a:srgbClr val="4472C4">
                    <a:lumMod val="50000"/>
                  </a:srgb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Outline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428420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itle 1"/>
          <p:cNvSpPr txBox="1">
            <a:spLocks/>
          </p:cNvSpPr>
          <p:nvPr/>
        </p:nvSpPr>
        <p:spPr>
          <a:xfrm>
            <a:off x="1011342" y="329036"/>
            <a:ext cx="7424440" cy="57336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Workflow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436B49-3D95-41E5-A737-E7601C9511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BA2F5BA-983A-8342-9AE3-C8CE6762D8B8}"/>
              </a:ext>
            </a:extLst>
          </p:cNvPr>
          <p:cNvGrpSpPr/>
          <p:nvPr/>
        </p:nvGrpSpPr>
        <p:grpSpPr>
          <a:xfrm>
            <a:off x="519628" y="1825704"/>
            <a:ext cx="1113186" cy="3851080"/>
            <a:chOff x="774849" y="1974573"/>
            <a:chExt cx="1113186" cy="385108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Rounded Rectangle 15">
                  <a:extLst>
                    <a:ext uri="{FF2B5EF4-FFF2-40B4-BE49-F238E27FC236}">
                      <a16:creationId xmlns:a16="http://schemas.microsoft.com/office/drawing/2014/main" id="{42BAFBEC-8BB5-6444-9614-7BFABD85BB2B}"/>
                    </a:ext>
                  </a:extLst>
                </p:cNvPr>
                <p:cNvSpPr/>
                <p:nvPr/>
              </p:nvSpPr>
              <p:spPr>
                <a:xfrm>
                  <a:off x="834121" y="1974573"/>
                  <a:ext cx="702365" cy="583096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16" name="Rounded Rectangle 15">
                  <a:extLst>
                    <a:ext uri="{FF2B5EF4-FFF2-40B4-BE49-F238E27FC236}">
                      <a16:creationId xmlns:a16="http://schemas.microsoft.com/office/drawing/2014/main" id="{42BAFBEC-8BB5-6444-9614-7BFABD85BB2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4121" y="1974573"/>
                  <a:ext cx="702365" cy="583096"/>
                </a:xfrm>
                <a:prstGeom prst="round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DC07A1D1-D32A-564C-9AAB-987094DE7A98}"/>
                    </a:ext>
                  </a:extLst>
                </p:cNvPr>
                <p:cNvSpPr txBox="1"/>
                <p:nvPr/>
              </p:nvSpPr>
              <p:spPr>
                <a:xfrm>
                  <a:off x="774849" y="5240878"/>
                  <a:ext cx="1113186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600" b="1" dirty="0">
                      <a:solidFill>
                        <a:srgbClr val="002060"/>
                      </a:solidFill>
                    </a:rPr>
                    <a:t>Data </a:t>
                  </a:r>
                  <a14:m>
                    <m:oMath xmlns:m="http://schemas.openxmlformats.org/officeDocument/2006/math">
                      <m:r>
                        <a:rPr lang="en-US" sz="1600" b="1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𝒀</m:t>
                      </m:r>
                    </m:oMath>
                  </a14:m>
                  <a:r>
                    <a:rPr lang="en-US" sz="1600" b="1" dirty="0">
                      <a:solidFill>
                        <a:srgbClr val="002060"/>
                      </a:solidFill>
                    </a:rPr>
                    <a:t>: </a:t>
                  </a:r>
                  <a14:m>
                    <m:oMath xmlns:m="http://schemas.openxmlformats.org/officeDocument/2006/math">
                      <m:r>
                        <a:rPr lang="en-US" sz="16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16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sz="16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𝑴</m:t>
                      </m:r>
                    </m:oMath>
                  </a14:m>
                  <a:endParaRPr lang="en-US" sz="1600" b="1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DC07A1D1-D32A-564C-9AAB-987094DE7A9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4849" y="5240878"/>
                  <a:ext cx="1113186" cy="584775"/>
                </a:xfrm>
                <a:prstGeom prst="rect">
                  <a:avLst/>
                </a:prstGeom>
                <a:blipFill>
                  <a:blip r:embed="rId4"/>
                  <a:stretch>
                    <a:fillRect l="-2247" t="-212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Rounded Rectangle 17">
                  <a:extLst>
                    <a:ext uri="{FF2B5EF4-FFF2-40B4-BE49-F238E27FC236}">
                      <a16:creationId xmlns:a16="http://schemas.microsoft.com/office/drawing/2014/main" id="{861FE9A3-3FEF-1048-9093-E412D26885C7}"/>
                    </a:ext>
                  </a:extLst>
                </p:cNvPr>
                <p:cNvSpPr/>
                <p:nvPr/>
              </p:nvSpPr>
              <p:spPr>
                <a:xfrm>
                  <a:off x="834121" y="2723964"/>
                  <a:ext cx="702365" cy="583096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18" name="Rounded Rectangle 17">
                  <a:extLst>
                    <a:ext uri="{FF2B5EF4-FFF2-40B4-BE49-F238E27FC236}">
                      <a16:creationId xmlns:a16="http://schemas.microsoft.com/office/drawing/2014/main" id="{861FE9A3-3FEF-1048-9093-E412D26885C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4121" y="2723964"/>
                  <a:ext cx="702365" cy="583096"/>
                </a:xfrm>
                <a:prstGeom prst="round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82C50ED-42EC-FD42-8767-C9BE10A4B29E}"/>
                </a:ext>
              </a:extLst>
            </p:cNvPr>
            <p:cNvSpPr txBox="1"/>
            <p:nvPr/>
          </p:nvSpPr>
          <p:spPr>
            <a:xfrm>
              <a:off x="1046922" y="3525078"/>
              <a:ext cx="27238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.</a:t>
              </a:r>
            </a:p>
            <a:p>
              <a:r>
                <a:rPr lang="en-US" b="1" dirty="0"/>
                <a:t>.</a:t>
              </a:r>
            </a:p>
            <a:p>
              <a:r>
                <a:rPr lang="en-US" b="1" dirty="0"/>
                <a:t>.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Rounded Rectangle 19">
                  <a:extLst>
                    <a:ext uri="{FF2B5EF4-FFF2-40B4-BE49-F238E27FC236}">
                      <a16:creationId xmlns:a16="http://schemas.microsoft.com/office/drawing/2014/main" id="{418B7D37-CB1B-5641-A613-A036A9573F2C}"/>
                    </a:ext>
                  </a:extLst>
                </p:cNvPr>
                <p:cNvSpPr/>
                <p:nvPr/>
              </p:nvSpPr>
              <p:spPr>
                <a:xfrm>
                  <a:off x="834121" y="4660442"/>
                  <a:ext cx="702365" cy="583096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𝑴</m:t>
                            </m:r>
                          </m:sub>
                        </m:sSub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20" name="Rounded Rectangle 19">
                  <a:extLst>
                    <a:ext uri="{FF2B5EF4-FFF2-40B4-BE49-F238E27FC236}">
                      <a16:creationId xmlns:a16="http://schemas.microsoft.com/office/drawing/2014/main" id="{418B7D37-CB1B-5641-A613-A036A9573F2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4121" y="4660442"/>
                  <a:ext cx="702365" cy="583096"/>
                </a:xfrm>
                <a:prstGeom prst="round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1358D411-3507-4440-B2B3-1C2B46B93B04}"/>
              </a:ext>
            </a:extLst>
          </p:cNvPr>
          <p:cNvGrpSpPr/>
          <p:nvPr/>
        </p:nvGrpSpPr>
        <p:grpSpPr>
          <a:xfrm>
            <a:off x="2421123" y="2196830"/>
            <a:ext cx="1415193" cy="2976678"/>
            <a:chOff x="3105994" y="2794714"/>
            <a:chExt cx="1415193" cy="2976678"/>
          </a:xfrm>
        </p:grpSpPr>
        <p:sp>
          <p:nvSpPr>
            <p:cNvPr id="24" name="Left Brace 23">
              <a:extLst>
                <a:ext uri="{FF2B5EF4-FFF2-40B4-BE49-F238E27FC236}">
                  <a16:creationId xmlns:a16="http://schemas.microsoft.com/office/drawing/2014/main" id="{79F7DF25-8CF4-234E-979E-2926D3522C5E}"/>
                </a:ext>
              </a:extLst>
            </p:cNvPr>
            <p:cNvSpPr/>
            <p:nvPr/>
          </p:nvSpPr>
          <p:spPr>
            <a:xfrm>
              <a:off x="3105994" y="3061147"/>
              <a:ext cx="424068" cy="2049365"/>
            </a:xfrm>
            <a:prstGeom prst="leftBrac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Rounded Rectangle 26">
                  <a:extLst>
                    <a:ext uri="{FF2B5EF4-FFF2-40B4-BE49-F238E27FC236}">
                      <a16:creationId xmlns:a16="http://schemas.microsoft.com/office/drawing/2014/main" id="{8D1CECA0-1EA6-2441-B185-149C3C0395CA}"/>
                    </a:ext>
                  </a:extLst>
                </p:cNvPr>
                <p:cNvSpPr/>
                <p:nvPr/>
              </p:nvSpPr>
              <p:spPr>
                <a:xfrm>
                  <a:off x="3600937" y="2794714"/>
                  <a:ext cx="702365" cy="583096"/>
                </a:xfrm>
                <a:prstGeom prst="roundRect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𝑷𝑪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27" name="Rounded Rectangle 26">
                  <a:extLst>
                    <a:ext uri="{FF2B5EF4-FFF2-40B4-BE49-F238E27FC236}">
                      <a16:creationId xmlns:a16="http://schemas.microsoft.com/office/drawing/2014/main" id="{8D1CECA0-1EA6-2441-B185-149C3C0395C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00937" y="2794714"/>
                  <a:ext cx="702365" cy="583096"/>
                </a:xfrm>
                <a:prstGeom prst="round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Rounded Rectangle 27">
                  <a:extLst>
                    <a:ext uri="{FF2B5EF4-FFF2-40B4-BE49-F238E27FC236}">
                      <a16:creationId xmlns:a16="http://schemas.microsoft.com/office/drawing/2014/main" id="{317CC2F8-F8CF-284C-BEFC-62E684E1173F}"/>
                    </a:ext>
                  </a:extLst>
                </p:cNvPr>
                <p:cNvSpPr/>
                <p:nvPr/>
              </p:nvSpPr>
              <p:spPr>
                <a:xfrm>
                  <a:off x="3600937" y="3471904"/>
                  <a:ext cx="702365" cy="583096"/>
                </a:xfrm>
                <a:prstGeom prst="roundRect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𝑷𝑪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28" name="Rounded Rectangle 27">
                  <a:extLst>
                    <a:ext uri="{FF2B5EF4-FFF2-40B4-BE49-F238E27FC236}">
                      <a16:creationId xmlns:a16="http://schemas.microsoft.com/office/drawing/2014/main" id="{317CC2F8-F8CF-284C-BEFC-62E684E1173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00937" y="3471904"/>
                  <a:ext cx="702365" cy="583096"/>
                </a:xfrm>
                <a:prstGeom prst="round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Rounded Rectangle 28">
                  <a:extLst>
                    <a:ext uri="{FF2B5EF4-FFF2-40B4-BE49-F238E27FC236}">
                      <a16:creationId xmlns:a16="http://schemas.microsoft.com/office/drawing/2014/main" id="{B84E3973-F711-5F46-87D2-7A26961C72B0}"/>
                    </a:ext>
                  </a:extLst>
                </p:cNvPr>
                <p:cNvSpPr/>
                <p:nvPr/>
              </p:nvSpPr>
              <p:spPr>
                <a:xfrm>
                  <a:off x="3600937" y="4818964"/>
                  <a:ext cx="702365" cy="583096"/>
                </a:xfrm>
                <a:prstGeom prst="roundRect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𝑷𝑪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𝒌</m:t>
                            </m:r>
                          </m:sub>
                        </m:sSub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29" name="Rounded Rectangle 28">
                  <a:extLst>
                    <a:ext uri="{FF2B5EF4-FFF2-40B4-BE49-F238E27FC236}">
                      <a16:creationId xmlns:a16="http://schemas.microsoft.com/office/drawing/2014/main" id="{B84E3973-F711-5F46-87D2-7A26961C72B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00937" y="4818964"/>
                  <a:ext cx="702365" cy="583096"/>
                </a:xfrm>
                <a:prstGeom prst="round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001713D-B979-064D-B8A3-62628B1176AC}"/>
                </a:ext>
              </a:extLst>
            </p:cNvPr>
            <p:cNvSpPr txBox="1"/>
            <p:nvPr/>
          </p:nvSpPr>
          <p:spPr>
            <a:xfrm>
              <a:off x="3828404" y="3927629"/>
              <a:ext cx="27238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.</a:t>
              </a:r>
            </a:p>
            <a:p>
              <a:r>
                <a:rPr lang="en-US" b="1" dirty="0"/>
                <a:t>.</a:t>
              </a:r>
            </a:p>
            <a:p>
              <a:r>
                <a:rPr lang="en-US" b="1" dirty="0"/>
                <a:t>.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2EA92D91-F3CB-8349-B5C4-F6C6FCFC8A42}"/>
                    </a:ext>
                  </a:extLst>
                </p:cNvPr>
                <p:cNvSpPr txBox="1"/>
                <p:nvPr/>
              </p:nvSpPr>
              <p:spPr>
                <a:xfrm>
                  <a:off x="3408001" y="5402060"/>
                  <a:ext cx="111318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𝒌</m:t>
                        </m:r>
                      </m:oMath>
                    </m:oMathPara>
                  </a14:m>
                  <a:endParaRPr lang="en-US" b="1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2EA92D91-F3CB-8349-B5C4-F6C6FCFC8A4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08001" y="5402060"/>
                  <a:ext cx="1113186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1" name="Right Brace 30">
            <a:extLst>
              <a:ext uri="{FF2B5EF4-FFF2-40B4-BE49-F238E27FC236}">
                <a16:creationId xmlns:a16="http://schemas.microsoft.com/office/drawing/2014/main" id="{7AB10C44-3DD0-6741-A79F-7EAF14961A2F}"/>
              </a:ext>
            </a:extLst>
          </p:cNvPr>
          <p:cNvSpPr/>
          <p:nvPr/>
        </p:nvSpPr>
        <p:spPr>
          <a:xfrm>
            <a:off x="1324940" y="2151171"/>
            <a:ext cx="424069" cy="2668010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04FCAF1B-65D7-1A40-AAFD-EA398D1E3BDD}"/>
              </a:ext>
            </a:extLst>
          </p:cNvPr>
          <p:cNvSpPr/>
          <p:nvPr/>
        </p:nvSpPr>
        <p:spPr>
          <a:xfrm>
            <a:off x="1749009" y="3195770"/>
            <a:ext cx="658028" cy="573360"/>
          </a:xfrm>
          <a:prstGeom prst="roundRect">
            <a:avLst/>
          </a:prstGeom>
          <a:solidFill>
            <a:srgbClr val="D883FF"/>
          </a:solidFill>
          <a:ln>
            <a:solidFill>
              <a:srgbClr val="FA0ABB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PCA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FD1828E-7194-F945-9162-1E348F667D31}"/>
              </a:ext>
            </a:extLst>
          </p:cNvPr>
          <p:cNvGrpSpPr/>
          <p:nvPr/>
        </p:nvGrpSpPr>
        <p:grpSpPr>
          <a:xfrm>
            <a:off x="3618431" y="2176583"/>
            <a:ext cx="1105131" cy="2617857"/>
            <a:chOff x="3904539" y="2621762"/>
            <a:chExt cx="1105131" cy="2617857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3F668237-6A12-8B4D-AE62-CD681E3135DF}"/>
                </a:ext>
              </a:extLst>
            </p:cNvPr>
            <p:cNvCxnSpPr/>
            <p:nvPr/>
          </p:nvCxnSpPr>
          <p:spPr>
            <a:xfrm>
              <a:off x="3904539" y="2908442"/>
              <a:ext cx="402766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Rounded Rectangle 32">
                  <a:extLst>
                    <a:ext uri="{FF2B5EF4-FFF2-40B4-BE49-F238E27FC236}">
                      <a16:creationId xmlns:a16="http://schemas.microsoft.com/office/drawing/2014/main" id="{4E557FC3-BB2E-8644-A1B7-ACDE895BC3CE}"/>
                    </a:ext>
                  </a:extLst>
                </p:cNvPr>
                <p:cNvSpPr/>
                <p:nvPr/>
              </p:nvSpPr>
              <p:spPr>
                <a:xfrm>
                  <a:off x="4307305" y="2621762"/>
                  <a:ext cx="702365" cy="573360"/>
                </a:xfrm>
                <a:prstGeom prst="roundRect">
                  <a:avLst/>
                </a:prstGeom>
                <a:solidFill>
                  <a:srgbClr val="D883FF"/>
                </a:solidFill>
                <a:ln>
                  <a:solidFill>
                    <a:srgbClr val="FA0ABB"/>
                  </a:solidFill>
                </a:ln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𝑮</m:t>
                        </m:r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𝑷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33" name="Rounded Rectangle 32">
                  <a:extLst>
                    <a:ext uri="{FF2B5EF4-FFF2-40B4-BE49-F238E27FC236}">
                      <a16:creationId xmlns:a16="http://schemas.microsoft.com/office/drawing/2014/main" id="{4E557FC3-BB2E-8644-A1B7-ACDE895BC3C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07305" y="2621762"/>
                  <a:ext cx="702365" cy="573360"/>
                </a:xfrm>
                <a:prstGeom prst="round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>
                  <a:solidFill>
                    <a:srgbClr val="FA0ABB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E63ECC4D-0215-7346-ADC3-00B8647F62F8}"/>
                </a:ext>
              </a:extLst>
            </p:cNvPr>
            <p:cNvCxnSpPr/>
            <p:nvPr/>
          </p:nvCxnSpPr>
          <p:spPr>
            <a:xfrm>
              <a:off x="3904539" y="3603370"/>
              <a:ext cx="402766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Rounded Rectangle 35">
                  <a:extLst>
                    <a:ext uri="{FF2B5EF4-FFF2-40B4-BE49-F238E27FC236}">
                      <a16:creationId xmlns:a16="http://schemas.microsoft.com/office/drawing/2014/main" id="{7B4A76AB-3EB3-CA45-9D8B-1321CDB91EFB}"/>
                    </a:ext>
                  </a:extLst>
                </p:cNvPr>
                <p:cNvSpPr/>
                <p:nvPr/>
              </p:nvSpPr>
              <p:spPr>
                <a:xfrm>
                  <a:off x="4307305" y="3316690"/>
                  <a:ext cx="702365" cy="573360"/>
                </a:xfrm>
                <a:prstGeom prst="roundRect">
                  <a:avLst/>
                </a:prstGeom>
                <a:solidFill>
                  <a:srgbClr val="D883FF"/>
                </a:solidFill>
                <a:ln>
                  <a:solidFill>
                    <a:srgbClr val="FA0ABB"/>
                  </a:solidFill>
                </a:ln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𝑮</m:t>
                        </m:r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𝑷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36" name="Rounded Rectangle 35">
                  <a:extLst>
                    <a:ext uri="{FF2B5EF4-FFF2-40B4-BE49-F238E27FC236}">
                      <a16:creationId xmlns:a16="http://schemas.microsoft.com/office/drawing/2014/main" id="{7B4A76AB-3EB3-CA45-9D8B-1321CDB91EF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07305" y="3316690"/>
                  <a:ext cx="702365" cy="573360"/>
                </a:xfrm>
                <a:prstGeom prst="roundRect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>
                  <a:solidFill>
                    <a:srgbClr val="FA0ABB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180886D6-FE65-9A4F-92C8-89DC77573959}"/>
                </a:ext>
              </a:extLst>
            </p:cNvPr>
            <p:cNvCxnSpPr/>
            <p:nvPr/>
          </p:nvCxnSpPr>
          <p:spPr>
            <a:xfrm>
              <a:off x="3904539" y="4952939"/>
              <a:ext cx="402766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Rounded Rectangle 37">
                  <a:extLst>
                    <a:ext uri="{FF2B5EF4-FFF2-40B4-BE49-F238E27FC236}">
                      <a16:creationId xmlns:a16="http://schemas.microsoft.com/office/drawing/2014/main" id="{3F2A3CAA-CFDB-A740-A492-40D0889C904C}"/>
                    </a:ext>
                  </a:extLst>
                </p:cNvPr>
                <p:cNvSpPr/>
                <p:nvPr/>
              </p:nvSpPr>
              <p:spPr>
                <a:xfrm>
                  <a:off x="4307305" y="4666259"/>
                  <a:ext cx="702365" cy="573360"/>
                </a:xfrm>
                <a:prstGeom prst="roundRect">
                  <a:avLst/>
                </a:prstGeom>
                <a:solidFill>
                  <a:srgbClr val="D883FF"/>
                </a:solidFill>
                <a:ln>
                  <a:solidFill>
                    <a:srgbClr val="FA0ABB"/>
                  </a:solidFill>
                </a:ln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𝑮</m:t>
                        </m:r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𝑷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𝒌</m:t>
                            </m:r>
                          </m:sub>
                        </m:sSub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38" name="Rounded Rectangle 37">
                  <a:extLst>
                    <a:ext uri="{FF2B5EF4-FFF2-40B4-BE49-F238E27FC236}">
                      <a16:creationId xmlns:a16="http://schemas.microsoft.com/office/drawing/2014/main" id="{3F2A3CAA-CFDB-A740-A492-40D0889C904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07305" y="4666259"/>
                  <a:ext cx="702365" cy="573360"/>
                </a:xfrm>
                <a:prstGeom prst="roundRect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>
                  <a:solidFill>
                    <a:srgbClr val="FA0ABB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E9C9B4E-BF25-CA40-A267-A428340250F3}"/>
                </a:ext>
              </a:extLst>
            </p:cNvPr>
            <p:cNvSpPr txBox="1"/>
            <p:nvPr/>
          </p:nvSpPr>
          <p:spPr>
            <a:xfrm>
              <a:off x="4546360" y="3774924"/>
              <a:ext cx="27238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.</a:t>
              </a:r>
            </a:p>
            <a:p>
              <a:r>
                <a:rPr lang="en-US" b="1" dirty="0"/>
                <a:t>.</a:t>
              </a:r>
            </a:p>
            <a:p>
              <a:r>
                <a:rPr lang="en-US" b="1" dirty="0"/>
                <a:t>.</a:t>
              </a: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F74BC5E8-D23B-934A-B0B1-83B14925634E}"/>
              </a:ext>
            </a:extLst>
          </p:cNvPr>
          <p:cNvSpPr txBox="1"/>
          <p:nvPr/>
        </p:nvSpPr>
        <p:spPr>
          <a:xfrm>
            <a:off x="1584187" y="1352960"/>
            <a:ext cx="14768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 Dimension reduction via PCA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F5FF33A-AE98-5E40-9B23-9CFBAA147D7D}"/>
              </a:ext>
            </a:extLst>
          </p:cNvPr>
          <p:cNvSpPr txBox="1"/>
          <p:nvPr/>
        </p:nvSpPr>
        <p:spPr>
          <a:xfrm>
            <a:off x="3227459" y="1310643"/>
            <a:ext cx="14768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2. Interpolate each PC by a GP</a:t>
            </a:r>
          </a:p>
        </p:txBody>
      </p:sp>
      <p:sp>
        <p:nvSpPr>
          <p:cNvPr id="45" name="Right Brace 44">
            <a:extLst>
              <a:ext uri="{FF2B5EF4-FFF2-40B4-BE49-F238E27FC236}">
                <a16:creationId xmlns:a16="http://schemas.microsoft.com/office/drawing/2014/main" id="{D21DB6B2-3CC6-D341-9B76-5A75977E3690}"/>
              </a:ext>
            </a:extLst>
          </p:cNvPr>
          <p:cNvSpPr/>
          <p:nvPr/>
        </p:nvSpPr>
        <p:spPr>
          <a:xfrm>
            <a:off x="4750385" y="2457405"/>
            <a:ext cx="424069" cy="2049365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BE1658DD-955C-964C-9B5D-11B76DB40947}"/>
              </a:ext>
            </a:extLst>
          </p:cNvPr>
          <p:cNvGrpSpPr/>
          <p:nvPr/>
        </p:nvGrpSpPr>
        <p:grpSpPr>
          <a:xfrm>
            <a:off x="6023426" y="1825704"/>
            <a:ext cx="1688927" cy="3854415"/>
            <a:chOff x="4963744" y="2126504"/>
            <a:chExt cx="1688927" cy="3854415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FFC0E3C2-7A9C-1B47-8679-5FE993AE84E8}"/>
                </a:ext>
              </a:extLst>
            </p:cNvPr>
            <p:cNvGrpSpPr/>
            <p:nvPr/>
          </p:nvGrpSpPr>
          <p:grpSpPr>
            <a:xfrm>
              <a:off x="5175778" y="2126504"/>
              <a:ext cx="1476893" cy="3854415"/>
              <a:chOff x="586499" y="1974573"/>
              <a:chExt cx="1476893" cy="385441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7" name="Rounded Rectangle 46">
                    <a:extLst>
                      <a:ext uri="{FF2B5EF4-FFF2-40B4-BE49-F238E27FC236}">
                        <a16:creationId xmlns:a16="http://schemas.microsoft.com/office/drawing/2014/main" id="{826438CE-4A0B-E945-8AD0-6B7A505CA9A2}"/>
                      </a:ext>
                    </a:extLst>
                  </p:cNvPr>
                  <p:cNvSpPr/>
                  <p:nvPr/>
                </p:nvSpPr>
                <p:spPr>
                  <a:xfrm>
                    <a:off x="834121" y="1974573"/>
                    <a:ext cx="702365" cy="583096"/>
                  </a:xfrm>
                  <a:prstGeom prst="roundRect">
                    <a:avLst/>
                  </a:prstGeom>
                </p:spPr>
                <p:style>
                  <a:lnRef idx="2">
                    <a:schemeClr val="accent5">
                      <a:shade val="50000"/>
                    </a:schemeClr>
                  </a:lnRef>
                  <a:fillRef idx="1">
                    <a:schemeClr val="accent5"/>
                  </a:fillRef>
                  <a:effectRef idx="0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̂"/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</m:e>
                          </m:acc>
                        </m:oMath>
                      </m:oMathPara>
                    </a14:m>
                    <a:endParaRPr lang="en-US" b="1" dirty="0"/>
                  </a:p>
                </p:txBody>
              </p:sp>
            </mc:Choice>
            <mc:Fallback xmlns="">
              <p:sp>
                <p:nvSpPr>
                  <p:cNvPr id="47" name="Rounded Rectangle 46">
                    <a:extLst>
                      <a:ext uri="{FF2B5EF4-FFF2-40B4-BE49-F238E27FC236}">
                        <a16:creationId xmlns:a16="http://schemas.microsoft.com/office/drawing/2014/main" id="{826438CE-4A0B-E945-8AD0-6B7A505CA9A2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34121" y="1974573"/>
                    <a:ext cx="702365" cy="583096"/>
                  </a:xfrm>
                  <a:prstGeom prst="roundRect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8" name="TextBox 47">
                    <a:extLst>
                      <a:ext uri="{FF2B5EF4-FFF2-40B4-BE49-F238E27FC236}">
                        <a16:creationId xmlns:a16="http://schemas.microsoft.com/office/drawing/2014/main" id="{168BE6DB-68F0-C243-88E8-4637103EBD30}"/>
                      </a:ext>
                    </a:extLst>
                  </p:cNvPr>
                  <p:cNvSpPr txBox="1"/>
                  <p:nvPr/>
                </p:nvSpPr>
                <p:spPr>
                  <a:xfrm>
                    <a:off x="586499" y="5237544"/>
                    <a:ext cx="1476893" cy="59144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600" b="1" dirty="0">
                        <a:solidFill>
                          <a:srgbClr val="002060"/>
                        </a:solidFill>
                      </a:rPr>
                      <a:t>Predictions </a:t>
                    </a:r>
                    <a14:m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1600" b="1" i="1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b="1" i="1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𝒀</m:t>
                            </m:r>
                          </m:e>
                        </m:acc>
                      </m:oMath>
                    </a14:m>
                    <a:r>
                      <a:rPr lang="en-US" sz="1600" b="1" dirty="0">
                        <a:solidFill>
                          <a:srgbClr val="002060"/>
                        </a:solidFill>
                      </a:rPr>
                      <a:t>: </a:t>
                    </a:r>
                    <a14:m>
                      <m:oMath xmlns:m="http://schemas.openxmlformats.org/officeDocument/2006/math">
                        <m:r>
                          <a:rPr lang="en-US" sz="16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16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sz="1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𝑴</m:t>
                        </m:r>
                      </m:oMath>
                    </a14:m>
                    <a:endParaRPr lang="en-US" sz="1600" b="1" dirty="0">
                      <a:solidFill>
                        <a:srgbClr val="00206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8" name="TextBox 47">
                    <a:extLst>
                      <a:ext uri="{FF2B5EF4-FFF2-40B4-BE49-F238E27FC236}">
                        <a16:creationId xmlns:a16="http://schemas.microsoft.com/office/drawing/2014/main" id="{168BE6DB-68F0-C243-88E8-4637103EBD3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6499" y="5237544"/>
                    <a:ext cx="1476893" cy="591444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l="-256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0" name="Rounded Rectangle 49">
                    <a:extLst>
                      <a:ext uri="{FF2B5EF4-FFF2-40B4-BE49-F238E27FC236}">
                        <a16:creationId xmlns:a16="http://schemas.microsoft.com/office/drawing/2014/main" id="{C2CBA31A-E773-8E47-8B11-026D52D763F0}"/>
                      </a:ext>
                    </a:extLst>
                  </p:cNvPr>
                  <p:cNvSpPr/>
                  <p:nvPr/>
                </p:nvSpPr>
                <p:spPr>
                  <a:xfrm>
                    <a:off x="834121" y="2723964"/>
                    <a:ext cx="702365" cy="583096"/>
                  </a:xfrm>
                  <a:prstGeom prst="roundRect">
                    <a:avLst/>
                  </a:prstGeom>
                </p:spPr>
                <p:style>
                  <a:lnRef idx="2">
                    <a:schemeClr val="accent5">
                      <a:shade val="50000"/>
                    </a:schemeClr>
                  </a:lnRef>
                  <a:fillRef idx="1">
                    <a:schemeClr val="accent5"/>
                  </a:fillRef>
                  <a:effectRef idx="0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̂"/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</m:e>
                          </m:acc>
                        </m:oMath>
                      </m:oMathPara>
                    </a14:m>
                    <a:endParaRPr lang="en-US" b="1" dirty="0"/>
                  </a:p>
                </p:txBody>
              </p:sp>
            </mc:Choice>
            <mc:Fallback xmlns="">
              <p:sp>
                <p:nvSpPr>
                  <p:cNvPr id="50" name="Rounded Rectangle 49">
                    <a:extLst>
                      <a:ext uri="{FF2B5EF4-FFF2-40B4-BE49-F238E27FC236}">
                        <a16:creationId xmlns:a16="http://schemas.microsoft.com/office/drawing/2014/main" id="{C2CBA31A-E773-8E47-8B11-026D52D763F0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34121" y="2723964"/>
                    <a:ext cx="702365" cy="583096"/>
                  </a:xfrm>
                  <a:prstGeom prst="roundRect">
                    <a:avLst/>
                  </a:prstGeom>
                  <a:blipFill>
                    <a:blip r:embed="rId1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015A9C5C-EA2A-1D41-9446-95EC301F5BAC}"/>
                  </a:ext>
                </a:extLst>
              </p:cNvPr>
              <p:cNvSpPr txBox="1"/>
              <p:nvPr/>
            </p:nvSpPr>
            <p:spPr>
              <a:xfrm>
                <a:off x="1046922" y="3525078"/>
                <a:ext cx="272381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.</a:t>
                </a:r>
              </a:p>
              <a:p>
                <a:r>
                  <a:rPr lang="en-US" b="1" dirty="0"/>
                  <a:t>.</a:t>
                </a:r>
              </a:p>
              <a:p>
                <a:r>
                  <a:rPr lang="en-US" b="1" dirty="0"/>
                  <a:t>.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2" name="Rounded Rectangle 51">
                    <a:extLst>
                      <a:ext uri="{FF2B5EF4-FFF2-40B4-BE49-F238E27FC236}">
                        <a16:creationId xmlns:a16="http://schemas.microsoft.com/office/drawing/2014/main" id="{32C22A41-26A2-874F-9EAC-9E06AA67B79E}"/>
                      </a:ext>
                    </a:extLst>
                  </p:cNvPr>
                  <p:cNvSpPr/>
                  <p:nvPr/>
                </p:nvSpPr>
                <p:spPr>
                  <a:xfrm>
                    <a:off x="834121" y="4660442"/>
                    <a:ext cx="702365" cy="583096"/>
                  </a:xfrm>
                  <a:prstGeom prst="roundRect">
                    <a:avLst/>
                  </a:prstGeom>
                </p:spPr>
                <p:style>
                  <a:lnRef idx="2">
                    <a:schemeClr val="accent5">
                      <a:shade val="50000"/>
                    </a:schemeClr>
                  </a:lnRef>
                  <a:fillRef idx="1">
                    <a:schemeClr val="accent5"/>
                  </a:fillRef>
                  <a:effectRef idx="0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̂"/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𝑴</m:t>
                                  </m:r>
                                </m:sub>
                              </m:sSub>
                            </m:e>
                          </m:acc>
                        </m:oMath>
                      </m:oMathPara>
                    </a14:m>
                    <a:endParaRPr lang="en-US" b="1" dirty="0"/>
                  </a:p>
                </p:txBody>
              </p:sp>
            </mc:Choice>
            <mc:Fallback xmlns="">
              <p:sp>
                <p:nvSpPr>
                  <p:cNvPr id="52" name="Rounded Rectangle 51">
                    <a:extLst>
                      <a:ext uri="{FF2B5EF4-FFF2-40B4-BE49-F238E27FC236}">
                        <a16:creationId xmlns:a16="http://schemas.microsoft.com/office/drawing/2014/main" id="{32C22A41-26A2-874F-9EAC-9E06AA67B79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34121" y="4660442"/>
                    <a:ext cx="702365" cy="583096"/>
                  </a:xfrm>
                  <a:prstGeom prst="roundRect">
                    <a:avLst/>
                  </a:prstGeom>
                  <a:blipFill>
                    <a:blip r:embed="rId1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54" name="Right Brace 53">
              <a:extLst>
                <a:ext uri="{FF2B5EF4-FFF2-40B4-BE49-F238E27FC236}">
                  <a16:creationId xmlns:a16="http://schemas.microsoft.com/office/drawing/2014/main" id="{1B812FD3-FAA1-6D4F-AD66-A480F16D6C83}"/>
                </a:ext>
              </a:extLst>
            </p:cNvPr>
            <p:cNvSpPr/>
            <p:nvPr/>
          </p:nvSpPr>
          <p:spPr>
            <a:xfrm rot="10800000">
              <a:off x="4963744" y="2439939"/>
              <a:ext cx="424069" cy="2668010"/>
            </a:xfrm>
            <a:prstGeom prst="rightBrac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1296C909-BDA1-4A47-AE4D-E87D98520861}"/>
              </a:ext>
            </a:extLst>
          </p:cNvPr>
          <p:cNvSpPr/>
          <p:nvPr/>
        </p:nvSpPr>
        <p:spPr>
          <a:xfrm>
            <a:off x="5170623" y="3171517"/>
            <a:ext cx="853173" cy="573360"/>
          </a:xfrm>
          <a:prstGeom prst="roundRect">
            <a:avLst/>
          </a:prstGeom>
          <a:solidFill>
            <a:srgbClr val="D883FF"/>
          </a:solidFill>
          <a:ln>
            <a:solidFill>
              <a:srgbClr val="FA0ABB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PCA</a:t>
            </a:r>
            <a:r>
              <a:rPr lang="en-US" b="1" baseline="30000" dirty="0"/>
              <a:t>-1</a:t>
            </a:r>
            <a:endParaRPr lang="en-US" b="1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8425293-4C28-4744-B487-7F83EA97D252}"/>
              </a:ext>
            </a:extLst>
          </p:cNvPr>
          <p:cNvSpPr txBox="1"/>
          <p:nvPr/>
        </p:nvSpPr>
        <p:spPr>
          <a:xfrm>
            <a:off x="4875907" y="1349404"/>
            <a:ext cx="16873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3. Reconstruct observables</a:t>
            </a:r>
          </a:p>
        </p:txBody>
      </p:sp>
      <p:sp>
        <p:nvSpPr>
          <p:cNvPr id="57" name="Right Brace 56">
            <a:extLst>
              <a:ext uri="{FF2B5EF4-FFF2-40B4-BE49-F238E27FC236}">
                <a16:creationId xmlns:a16="http://schemas.microsoft.com/office/drawing/2014/main" id="{E49364C0-646D-E444-A1B6-409DE8594723}"/>
              </a:ext>
            </a:extLst>
          </p:cNvPr>
          <p:cNvSpPr/>
          <p:nvPr/>
        </p:nvSpPr>
        <p:spPr>
          <a:xfrm>
            <a:off x="7216652" y="2135111"/>
            <a:ext cx="424069" cy="2668010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8A96156E-5A96-B94B-8877-EC060FCCDFB7}"/>
              </a:ext>
            </a:extLst>
          </p:cNvPr>
          <p:cNvSpPr/>
          <p:nvPr/>
        </p:nvSpPr>
        <p:spPr>
          <a:xfrm>
            <a:off x="7649529" y="3149197"/>
            <a:ext cx="941080" cy="573360"/>
          </a:xfrm>
          <a:prstGeom prst="roundRect">
            <a:avLst/>
          </a:prstGeom>
          <a:solidFill>
            <a:srgbClr val="D883FF"/>
          </a:solidFill>
          <a:ln>
            <a:solidFill>
              <a:srgbClr val="FA0ABB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MCMC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0E0BD52-2BBB-C443-B349-CB45752AA263}"/>
              </a:ext>
            </a:extLst>
          </p:cNvPr>
          <p:cNvSpPr txBox="1"/>
          <p:nvPr/>
        </p:nvSpPr>
        <p:spPr>
          <a:xfrm>
            <a:off x="7481394" y="1349404"/>
            <a:ext cx="16873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4. Sampling the posterior via MCMC</a:t>
            </a:r>
          </a:p>
        </p:txBody>
      </p:sp>
    </p:spTree>
    <p:extLst>
      <p:ext uri="{BB962C8B-B14F-4D97-AF65-F5344CB8AC3E}">
        <p14:creationId xmlns:p14="http://schemas.microsoft.com/office/powerpoint/2010/main" val="95716595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436B49-3D95-41E5-A737-E7601C9511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625193-8DD5-954F-A6A6-AF2A24D686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926" y="1130970"/>
            <a:ext cx="4695142" cy="512270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1E6DF46-14AB-814C-BA01-23DDA1D8D925}"/>
              </a:ext>
            </a:extLst>
          </p:cNvPr>
          <p:cNvSpPr txBox="1"/>
          <p:nvPr/>
        </p:nvSpPr>
        <p:spPr>
          <a:xfrm>
            <a:off x="5367068" y="1830047"/>
            <a:ext cx="345306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Posterior distribution</a:t>
            </a:r>
            <a:r>
              <a:rPr lang="en-US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of select parameters in recent </a:t>
            </a:r>
            <a:r>
              <a:rPr lang="en-US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JETSCAPE </a:t>
            </a:r>
            <a:r>
              <a:rPr lang="en-US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study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0206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Everett et al. (2021):</a:t>
            </a:r>
          </a:p>
          <a:p>
            <a:r>
              <a:rPr lang="en-US" dirty="0">
                <a:hlinkClick r:id="rId4"/>
              </a:rPr>
              <a:t>https://journals.aps.org/prc/pdf/10.1103/PhysRevC.103.054904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B0FD02B-286C-CD41-AAB9-F0C31C40DADE}"/>
              </a:ext>
            </a:extLst>
          </p:cNvPr>
          <p:cNvSpPr txBox="1">
            <a:spLocks/>
          </p:cNvSpPr>
          <p:nvPr/>
        </p:nvSpPr>
        <p:spPr>
          <a:xfrm>
            <a:off x="1011342" y="329036"/>
            <a:ext cx="7424440" cy="57336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Workflow</a:t>
            </a:r>
          </a:p>
        </p:txBody>
      </p:sp>
    </p:spTree>
    <p:extLst>
      <p:ext uri="{BB962C8B-B14F-4D97-AF65-F5344CB8AC3E}">
        <p14:creationId xmlns:p14="http://schemas.microsoft.com/office/powerpoint/2010/main" val="112435966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itle 1"/>
          <p:cNvSpPr txBox="1">
            <a:spLocks/>
          </p:cNvSpPr>
          <p:nvPr/>
        </p:nvSpPr>
        <p:spPr>
          <a:xfrm>
            <a:off x="947171" y="343055"/>
            <a:ext cx="7424440" cy="57336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Questions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436B49-3D95-41E5-A737-E7601C9511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 descr="File:Pictofigo - Idea.png - Wikimedia Common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5260" y="1999223"/>
            <a:ext cx="2760663" cy="3067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35348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itle 1"/>
          <p:cNvSpPr txBox="1">
            <a:spLocks/>
          </p:cNvSpPr>
          <p:nvPr/>
        </p:nvSpPr>
        <p:spPr>
          <a:xfrm>
            <a:off x="1023371" y="304955"/>
            <a:ext cx="7424440" cy="57336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Hands-On Session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436B49-3D95-41E5-A737-E7601C9511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65010A-0A3C-4942-9BDE-F51671E0C6AB}"/>
              </a:ext>
            </a:extLst>
          </p:cNvPr>
          <p:cNvSpPr txBox="1"/>
          <p:nvPr/>
        </p:nvSpPr>
        <p:spPr>
          <a:xfrm>
            <a:off x="604920" y="1678341"/>
            <a:ext cx="826134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We will now go over </a:t>
            </a:r>
            <a:r>
              <a:rPr lang="en-US" sz="20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 pedagogical example for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Bayesian parameter estimation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in the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hands-on session</a:t>
            </a:r>
            <a:r>
              <a:rPr lang="en-US" sz="2000" baseline="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  <a:endParaRPr lang="en-US" sz="2000" noProof="0" dirty="0">
              <a:solidFill>
                <a:srgbClr val="00206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lvl="0">
              <a:defRPr/>
            </a:pPr>
            <a:endParaRPr kumimoji="0" lang="en-US" sz="2000" b="0" i="0" u="none" strike="noStrike" kern="1200" cap="none" spc="0" normalizeH="0" baseline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lvl="0">
              <a:defRPr/>
            </a:pPr>
            <a:endParaRPr kumimoji="0" lang="en-US" sz="2000" b="0" i="0" u="none" strike="noStrike" kern="1200" cap="none" spc="0" normalizeH="0" baseline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lvl="0">
              <a:defRPr/>
            </a:pPr>
            <a:r>
              <a:rPr lang="en-US" sz="2000" noProof="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Please follow</a:t>
            </a:r>
            <a:r>
              <a:rPr lang="en-US" sz="2000" b="1" noProof="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noProof="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along at:</a:t>
            </a:r>
          </a:p>
          <a:p>
            <a:pPr lvl="0"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05790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itle 1"/>
          <p:cNvSpPr txBox="1">
            <a:spLocks/>
          </p:cNvSpPr>
          <p:nvPr/>
        </p:nvSpPr>
        <p:spPr>
          <a:xfrm>
            <a:off x="1023372" y="267440"/>
            <a:ext cx="7424440" cy="57336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Inverse Problem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436B49-3D95-41E5-A737-E7601C9511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4752E7DA-4C1D-E941-AB6F-290ED0145007}"/>
              </a:ext>
            </a:extLst>
          </p:cNvPr>
          <p:cNvSpPr/>
          <p:nvPr/>
        </p:nvSpPr>
        <p:spPr>
          <a:xfrm>
            <a:off x="888290" y="1366187"/>
            <a:ext cx="1468515" cy="92612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 Parameters</a:t>
            </a:r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9599C076-D797-0F4D-8F3F-0243E7AEFE9E}"/>
              </a:ext>
            </a:extLst>
          </p:cNvPr>
          <p:cNvSpPr/>
          <p:nvPr/>
        </p:nvSpPr>
        <p:spPr>
          <a:xfrm rot="10800000">
            <a:off x="2579544" y="1637592"/>
            <a:ext cx="937846" cy="386862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2116A3B-DCE5-124E-8E1F-C578D45B40B4}"/>
              </a:ext>
            </a:extLst>
          </p:cNvPr>
          <p:cNvSpPr/>
          <p:nvPr/>
        </p:nvSpPr>
        <p:spPr>
          <a:xfrm>
            <a:off x="3740129" y="1382799"/>
            <a:ext cx="1468515" cy="926124"/>
          </a:xfrm>
          <a:prstGeom prst="roundRect">
            <a:avLst/>
          </a:prstGeom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3F3F3"/>
                </a:solidFill>
              </a:rPr>
              <a:t>(Model)</a:t>
            </a:r>
            <a:r>
              <a:rPr lang="en-US" b="1" baseline="30000" dirty="0">
                <a:solidFill>
                  <a:srgbClr val="F3F3F3"/>
                </a:solidFill>
              </a:rPr>
              <a:t>-1</a:t>
            </a:r>
            <a:endParaRPr lang="en-US" b="1" dirty="0">
              <a:solidFill>
                <a:srgbClr val="F3F3F3"/>
              </a:solidFill>
            </a:endParaRP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CEE51AB7-56B0-8E4C-9E12-3B43EE4DB544}"/>
              </a:ext>
            </a:extLst>
          </p:cNvPr>
          <p:cNvSpPr/>
          <p:nvPr/>
        </p:nvSpPr>
        <p:spPr>
          <a:xfrm rot="10800000">
            <a:off x="5431383" y="1637592"/>
            <a:ext cx="937846" cy="386862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1B8F819A-7585-7546-BADA-E9EE1774393B}"/>
              </a:ext>
            </a:extLst>
          </p:cNvPr>
          <p:cNvSpPr/>
          <p:nvPr/>
        </p:nvSpPr>
        <p:spPr>
          <a:xfrm>
            <a:off x="6591968" y="1382799"/>
            <a:ext cx="1663742" cy="926124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Outputs (Observables)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3261083-709A-9F42-9BAA-DA1814C3C15A}"/>
              </a:ext>
            </a:extLst>
          </p:cNvPr>
          <p:cNvSpPr txBox="1"/>
          <p:nvPr/>
        </p:nvSpPr>
        <p:spPr>
          <a:xfrm>
            <a:off x="598575" y="2682693"/>
            <a:ext cx="7946850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000" b="1" dirty="0">
                <a:solidFill>
                  <a:srgbClr val="0000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Model</a:t>
            </a:r>
            <a:r>
              <a:rPr lang="en-US" sz="20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 theoretical descriptions of the relevant processes</a:t>
            </a:r>
          </a:p>
          <a:p>
            <a:pPr marL="342900" lvl="0" indent="-342900" defTabSz="9144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2000" b="1" dirty="0">
                <a:solidFill>
                  <a:srgbClr val="0000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Model Parameters</a:t>
            </a:r>
            <a:r>
              <a:rPr lang="en-US" sz="20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 inputs for the model</a:t>
            </a:r>
          </a:p>
          <a:p>
            <a:pPr marL="342900" lvl="0" indent="-342900" defTabSz="9144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2000" b="1" dirty="0">
                <a:solidFill>
                  <a:srgbClr val="0000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Outputs (Observables)</a:t>
            </a:r>
            <a:r>
              <a:rPr lang="en-US" sz="20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 outputs generated from the model</a:t>
            </a:r>
          </a:p>
          <a:p>
            <a:pPr marL="342900" lvl="0" indent="-342900" defTabSz="9144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kumimoji="0" lang="en-US" sz="2000" b="0" i="0" u="none" strike="noStrike" kern="1200" cap="none" spc="0" normalizeH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342900" lvl="0" indent="-342900" defTabSz="9144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2000" b="1" dirty="0">
                <a:solidFill>
                  <a:srgbClr val="0000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Inverse problem:</a:t>
            </a:r>
          </a:p>
          <a:p>
            <a:pPr marL="800100" lvl="1" indent="-342900" defTabSz="9144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 are the </a:t>
            </a:r>
            <a:r>
              <a:rPr lang="en-US" sz="20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model parameters </a:t>
            </a:r>
            <a:r>
              <a:rPr lang="en-US" sz="20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that result in </a:t>
            </a:r>
            <a:r>
              <a:rPr lang="en-US" sz="20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given set of model outputs</a:t>
            </a:r>
            <a:r>
              <a:rPr lang="en-US" sz="20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?</a:t>
            </a:r>
            <a:endParaRPr kumimoji="0" lang="en-US" sz="2000" b="0" i="0" u="none" strike="noStrike" kern="1200" cap="none" spc="0" normalizeH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2000" baseline="0" dirty="0">
              <a:solidFill>
                <a:srgbClr val="00206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1538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itle 1"/>
          <p:cNvSpPr txBox="1">
            <a:spLocks/>
          </p:cNvSpPr>
          <p:nvPr/>
        </p:nvSpPr>
        <p:spPr>
          <a:xfrm>
            <a:off x="1023372" y="267440"/>
            <a:ext cx="7424440" cy="57336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Inverse Problem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436B49-3D95-41E5-A737-E7601C9511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4752E7DA-4C1D-E941-AB6F-290ED0145007}"/>
              </a:ext>
            </a:extLst>
          </p:cNvPr>
          <p:cNvSpPr/>
          <p:nvPr/>
        </p:nvSpPr>
        <p:spPr>
          <a:xfrm>
            <a:off x="888290" y="1366187"/>
            <a:ext cx="1468515" cy="92612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 Parameters</a:t>
            </a:r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9599C076-D797-0F4D-8F3F-0243E7AEFE9E}"/>
              </a:ext>
            </a:extLst>
          </p:cNvPr>
          <p:cNvSpPr/>
          <p:nvPr/>
        </p:nvSpPr>
        <p:spPr>
          <a:xfrm rot="10800000">
            <a:off x="2579544" y="1637592"/>
            <a:ext cx="937846" cy="386862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CEE51AB7-56B0-8E4C-9E12-3B43EE4DB544}"/>
              </a:ext>
            </a:extLst>
          </p:cNvPr>
          <p:cNvSpPr/>
          <p:nvPr/>
        </p:nvSpPr>
        <p:spPr>
          <a:xfrm rot="10800000">
            <a:off x="5431383" y="1637592"/>
            <a:ext cx="937846" cy="386862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1B8F819A-7585-7546-BADA-E9EE1774393B}"/>
              </a:ext>
            </a:extLst>
          </p:cNvPr>
          <p:cNvSpPr/>
          <p:nvPr/>
        </p:nvSpPr>
        <p:spPr>
          <a:xfrm>
            <a:off x="6591968" y="1382799"/>
            <a:ext cx="1663742" cy="926124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Outputs (Observables)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3261083-709A-9F42-9BAA-DA1814C3C15A}"/>
                  </a:ext>
                </a:extLst>
              </p:cNvPr>
              <p:cNvSpPr txBox="1"/>
              <p:nvPr/>
            </p:nvSpPr>
            <p:spPr>
              <a:xfrm>
                <a:off x="598574" y="2682693"/>
                <a:ext cx="8041333" cy="28049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 defTabSz="914400">
                  <a:lnSpc>
                    <a:spcPct val="150000"/>
                  </a:lnSpc>
                  <a:buFont typeface="Arial" panose="020B0604020202020204" pitchFamily="34" charset="0"/>
                  <a:buChar char="•"/>
                  <a:defRPr/>
                </a:pPr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For </a:t>
                </a:r>
                <a:r>
                  <a:rPr lang="en-US" sz="2000" b="1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noisy </a:t>
                </a:r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observables:</a:t>
                </a:r>
              </a:p>
              <a:p>
                <a:pPr marL="800100" lvl="1" indent="-342900" defTabSz="914400">
                  <a:lnSpc>
                    <a:spcPct val="150000"/>
                  </a:lnSpc>
                  <a:buFont typeface="Arial" panose="020B0604020202020204" pitchFamily="34" charset="0"/>
                  <a:buChar char="•"/>
                  <a:defRPr/>
                </a:pPr>
                <a:endParaRPr kumimoji="0" lang="en-US" sz="2000" b="0" i="0" u="none" strike="noStrike" kern="1200" cap="none" spc="0" normalizeH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800100" lvl="1" indent="-342900" defTabSz="914400">
                  <a:lnSpc>
                    <a:spcPct val="150000"/>
                  </a:lnSpc>
                  <a:buFont typeface="Arial" panose="020B0604020202020204" pitchFamily="34" charset="0"/>
                  <a:buChar char="•"/>
                  <a:defRPr/>
                </a:pPr>
                <a:endParaRPr lang="en-US" sz="2000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800100" lvl="1" indent="-342900" defTabSz="914400">
                  <a:lnSpc>
                    <a:spcPct val="150000"/>
                  </a:lnSpc>
                  <a:buFont typeface="Arial" panose="020B0604020202020204" pitchFamily="34" charset="0"/>
                  <a:buChar char="•"/>
                  <a:defRPr/>
                </a:pPr>
                <a:endParaRPr lang="en-US" sz="2000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800100" lvl="1" indent="-342900" defTabSz="914400">
                  <a:lnSpc>
                    <a:spcPct val="150000"/>
                  </a:lnSpc>
                  <a:buFont typeface="Arial" panose="020B0604020202020204" pitchFamily="34" charset="0"/>
                  <a:buChar char="•"/>
                  <a:defRPr/>
                </a:pPr>
                <a:endParaRPr lang="en-US" sz="2000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342900" indent="-342900" defTabSz="914400">
                  <a:lnSpc>
                    <a:spcPct val="150000"/>
                  </a:lnSpc>
                  <a:buFont typeface="Arial" panose="020B0604020202020204" pitchFamily="34" charset="0"/>
                  <a:buChar char="•"/>
                  <a:defRPr/>
                </a:pPr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Observed </a:t>
                </a:r>
                <a:r>
                  <a:rPr kumimoji="0" lang="en-US" sz="2000" b="0" i="0" u="none" strike="noStrike" kern="1200" cap="none" spc="0" normalizeH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probability distribution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Segoe UI" panose="020B0502040204020203" pitchFamily="34" charset="0"/>
                      </a:rPr>
                      <m:t>⇒</m:t>
                    </m:r>
                  </m:oMath>
                </a14:m>
                <a:r>
                  <a:rPr kumimoji="0" lang="en-US" sz="2000" b="0" i="0" u="none" strike="noStrike" kern="1200" cap="none" spc="0" normalizeH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Distribution of parameters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3261083-709A-9F42-9BAA-DA1814C3C1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574" y="2682693"/>
                <a:ext cx="8041333" cy="2804935"/>
              </a:xfrm>
              <a:prstGeom prst="rect">
                <a:avLst/>
              </a:prstGeom>
              <a:blipFill>
                <a:blip r:embed="rId3"/>
                <a:stretch>
                  <a:fillRect l="-631" b="-31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1206BC-0BDD-CA46-8642-514979B231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9792" y="3393831"/>
            <a:ext cx="1665820" cy="1517589"/>
          </a:xfrm>
          <a:prstGeom prst="rect">
            <a:avLst/>
          </a:prstGeom>
        </p:spPr>
      </p:pic>
      <p:sp>
        <p:nvSpPr>
          <p:cNvPr id="12" name="Right Arrow 11">
            <a:extLst>
              <a:ext uri="{FF2B5EF4-FFF2-40B4-BE49-F238E27FC236}">
                <a16:creationId xmlns:a16="http://schemas.microsoft.com/office/drawing/2014/main" id="{42502A61-969E-E34D-AF16-4794C7770BA9}"/>
              </a:ext>
            </a:extLst>
          </p:cNvPr>
          <p:cNvSpPr/>
          <p:nvPr/>
        </p:nvSpPr>
        <p:spPr>
          <a:xfrm>
            <a:off x="4555632" y="3959194"/>
            <a:ext cx="937846" cy="386862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F8D2EB-3E6C-4449-91F6-AE3767BB44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6830" y="3393830"/>
            <a:ext cx="1592717" cy="1517590"/>
          </a:xfrm>
          <a:prstGeom prst="rect">
            <a:avLst/>
          </a:prstGeom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55CC3873-BE09-5748-BF12-3A1B81FA7BD0}"/>
              </a:ext>
            </a:extLst>
          </p:cNvPr>
          <p:cNvSpPr/>
          <p:nvPr/>
        </p:nvSpPr>
        <p:spPr>
          <a:xfrm>
            <a:off x="3740129" y="1382799"/>
            <a:ext cx="1468515" cy="926124"/>
          </a:xfrm>
          <a:prstGeom prst="roundRect">
            <a:avLst/>
          </a:prstGeom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3F3F3"/>
                </a:solidFill>
              </a:rPr>
              <a:t>(Model)</a:t>
            </a:r>
            <a:r>
              <a:rPr lang="en-US" b="1" baseline="30000" dirty="0">
                <a:solidFill>
                  <a:srgbClr val="F3F3F3"/>
                </a:solidFill>
              </a:rPr>
              <a:t>-1</a:t>
            </a:r>
            <a:endParaRPr lang="en-US" b="1" dirty="0">
              <a:solidFill>
                <a:srgbClr val="F3F3F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6828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3FF4F3-E928-164C-B5F6-C314D32CC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436B49-3D95-41E5-A737-E7601C9511AF}" type="slidenum">
              <a:rPr lang="en-US" smtClean="0"/>
              <a:t>7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19B659-97A9-4D46-A4D0-871BCD00AE8A}"/>
              </a:ext>
            </a:extLst>
          </p:cNvPr>
          <p:cNvSpPr txBox="1"/>
          <p:nvPr/>
        </p:nvSpPr>
        <p:spPr>
          <a:xfrm>
            <a:off x="4447712" y="2375152"/>
            <a:ext cx="4696288" cy="1419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Forward Problem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Inverse Problem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Bayes’ Rule</a:t>
            </a:r>
          </a:p>
        </p:txBody>
      </p:sp>
      <p:pic>
        <p:nvPicPr>
          <p:cNvPr id="6" name="Picture 2" descr="85 notepad free clipart | Public domain vectors">
            <a:extLst>
              <a:ext uri="{FF2B5EF4-FFF2-40B4-BE49-F238E27FC236}">
                <a16:creationId xmlns:a16="http://schemas.microsoft.com/office/drawing/2014/main" id="{368AD53F-D6AF-5F48-AE02-1FCB3D0E8F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564" y="2051862"/>
            <a:ext cx="2766572" cy="2754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A08DE448-93F2-CE46-9024-2309AE554A79}"/>
              </a:ext>
            </a:extLst>
          </p:cNvPr>
          <p:cNvSpPr txBox="1">
            <a:spLocks/>
          </p:cNvSpPr>
          <p:nvPr/>
        </p:nvSpPr>
        <p:spPr>
          <a:xfrm>
            <a:off x="1023372" y="267440"/>
            <a:ext cx="7424440" cy="57336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15546184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itle 1"/>
          <p:cNvSpPr txBox="1">
            <a:spLocks/>
          </p:cNvSpPr>
          <p:nvPr/>
        </p:nvSpPr>
        <p:spPr>
          <a:xfrm>
            <a:off x="1023372" y="220548"/>
            <a:ext cx="7424440" cy="57336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Bayes’ Rule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436B49-3D95-41E5-A737-E7601C9511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0D1E16A-BBE5-48AB-872C-EAADE7123770}"/>
                  </a:ext>
                </a:extLst>
              </p:cNvPr>
              <p:cNvSpPr txBox="1"/>
              <p:nvPr/>
            </p:nvSpPr>
            <p:spPr>
              <a:xfrm>
                <a:off x="762167" y="3804022"/>
                <a:ext cx="7946850" cy="18816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marR="0" lvl="0" indent="-34290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Segoe UI" panose="020B0502040204020203" pitchFamily="34" charset="0"/>
                      </a:rPr>
                      <m:t>𝑝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Segoe UI" panose="020B0502040204020203" pitchFamily="34" charset="0"/>
                      </a:rPr>
                      <m:t>(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Segoe UI" panose="020B0502040204020203" pitchFamily="34" charset="0"/>
                      </a:rPr>
                      <m:t>𝐴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Segoe UI" panose="020B0502040204020203" pitchFamily="34" charset="0"/>
                      </a:rPr>
                      <m:t>)</m:t>
                    </m:r>
                  </m:oMath>
                </a14:m>
                <a:r>
                  <a:rPr kumimoji="0" lang="en-US" sz="20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: probability of A (or degree of belief in A)</a:t>
                </a:r>
              </a:p>
              <a:p>
                <a:pPr marL="342900" marR="0" lvl="0" indent="-34290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Segoe UI" panose="020B0502040204020203" pitchFamily="34" charset="0"/>
                      </a:rPr>
                      <m:t>𝑝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Segoe UI" panose="020B0502040204020203" pitchFamily="34" charset="0"/>
                      </a:rPr>
                      <m:t>(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Segoe UI" panose="020B0502040204020203" pitchFamily="34" charset="0"/>
                      </a:rPr>
                      <m:t>𝐵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Segoe UI" panose="020B0502040204020203" pitchFamily="34" charset="0"/>
                      </a:rPr>
                      <m:t>|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Segoe UI" panose="020B0502040204020203" pitchFamily="34" charset="0"/>
                      </a:rPr>
                      <m:t>𝐴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Segoe UI" panose="020B0502040204020203" pitchFamily="34" charset="0"/>
                      </a:rPr>
                      <m:t>)</m:t>
                    </m:r>
                  </m:oMath>
                </a14:m>
                <a:r>
                  <a:rPr kumimoji="0" lang="en-US" sz="20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: probability of B given</a:t>
                </a:r>
                <a:r>
                  <a:rPr kumimoji="0" lang="en-US" sz="2000" i="0" u="none" strike="noStrike" kern="1200" cap="none" spc="0" normalizeH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A</a:t>
                </a:r>
              </a:p>
              <a:p>
                <a:pPr marL="342900" marR="0" lvl="0" indent="-34290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Segoe UI" panose="020B0502040204020203" pitchFamily="34" charset="0"/>
                      </a:rPr>
                      <m:t>𝑝</m:t>
                    </m:r>
                    <m:d>
                      <m:dPr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Segoe UI" panose="020B0502040204020203" pitchFamily="34" charset="0"/>
                          </a:rPr>
                          <m:t>𝐵</m:t>
                        </m:r>
                      </m:e>
                    </m:d>
                  </m:oMath>
                </a14:m>
                <a:r>
                  <a:rPr kumimoji="0" lang="en-US" sz="20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: probability</a:t>
                </a:r>
                <a:r>
                  <a:rPr kumimoji="0" lang="en-US" sz="2000" i="0" u="none" strike="noStrike" kern="1200" cap="none" spc="0" normalizeH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of B</a:t>
                </a:r>
              </a:p>
              <a:p>
                <a:pPr marL="342900" marR="0" lvl="0" indent="-34290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Segoe UI" panose="020B0502040204020203" pitchFamily="34" charset="0"/>
                      </a:rPr>
                      <m:t>𝑝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Segoe UI" panose="020B0502040204020203" pitchFamily="34" charset="0"/>
                      </a:rPr>
                      <m:t>(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Segoe UI" panose="020B0502040204020203" pitchFamily="34" charset="0"/>
                      </a:rPr>
                      <m:t>𝐴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Segoe UI" panose="020B0502040204020203" pitchFamily="34" charset="0"/>
                      </a:rPr>
                      <m:t>|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Segoe UI" panose="020B0502040204020203" pitchFamily="34" charset="0"/>
                      </a:rPr>
                      <m:t>𝐵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Segoe UI" panose="020B0502040204020203" pitchFamily="34" charset="0"/>
                      </a:rPr>
                      <m:t>)</m:t>
                    </m:r>
                  </m:oMath>
                </a14:m>
                <a:r>
                  <a:rPr kumimoji="0" lang="en-US" sz="20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: probability of A given B (target)</a:t>
                </a:r>
                <a:endParaRPr kumimoji="0" lang="en-US" sz="200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0D1E16A-BBE5-48AB-872C-EAADE71237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167" y="3804022"/>
                <a:ext cx="7946850" cy="1881605"/>
              </a:xfrm>
              <a:prstGeom prst="rect">
                <a:avLst/>
              </a:prstGeom>
              <a:blipFill>
                <a:blip r:embed="rId3"/>
                <a:stretch>
                  <a:fillRect l="-639" b="-53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4B4D885-388A-C447-B020-CC856865F988}"/>
                  </a:ext>
                </a:extLst>
              </p:cNvPr>
              <p:cNvSpPr txBox="1"/>
              <p:nvPr/>
            </p:nvSpPr>
            <p:spPr>
              <a:xfrm>
                <a:off x="527008" y="2029418"/>
                <a:ext cx="4208584" cy="8745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𝒑</m:t>
                      </m:r>
                      <m:d>
                        <m:dPr>
                          <m:ctrlPr>
                            <a:rPr lang="en-US" sz="24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e>
                          <m:r>
                            <a:rPr lang="en-US" sz="24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𝑩</m:t>
                          </m:r>
                        </m:e>
                      </m:d>
                      <m:r>
                        <a:rPr lang="en-US" sz="24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𝑷</m:t>
                          </m:r>
                          <m:d>
                            <m:dPr>
                              <m:ctrlPr>
                                <a:rPr lang="en-US" sz="24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𝑩</m:t>
                              </m:r>
                            </m:e>
                            <m:e>
                              <m:r>
                                <a:rPr lang="en-US" sz="24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𝑨</m:t>
                              </m:r>
                            </m:e>
                          </m:d>
                          <m:r>
                            <a:rPr lang="en-US" sz="24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24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𝑷</m:t>
                          </m:r>
                          <m:r>
                            <a:rPr lang="en-US" sz="24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  <m:r>
                            <a:rPr lang="en-US" sz="24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4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𝑷</m:t>
                          </m:r>
                          <m:r>
                            <a:rPr lang="en-US" sz="24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𝑩</m:t>
                          </m:r>
                          <m:r>
                            <a:rPr lang="en-US" sz="24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24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4B4D885-388A-C447-B020-CC856865F9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008" y="2029418"/>
                <a:ext cx="4208584" cy="874598"/>
              </a:xfrm>
              <a:prstGeom prst="rect">
                <a:avLst/>
              </a:prstGeom>
              <a:blipFill>
                <a:blip r:embed="rId4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4" descr="18th century statistician and philosopher Thomas Bayes is still having an amazing impact on the field of data science.">
            <a:extLst>
              <a:ext uri="{FF2B5EF4-FFF2-40B4-BE49-F238E27FC236}">
                <a16:creationId xmlns:a16="http://schemas.microsoft.com/office/drawing/2014/main" id="{223521A6-C299-5143-8CA5-A49250A3C6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172373"/>
            <a:ext cx="4092433" cy="2141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0F5669F-1A26-2B43-B79E-E07BC235584C}"/>
              </a:ext>
            </a:extLst>
          </p:cNvPr>
          <p:cNvSpPr txBox="1"/>
          <p:nvPr/>
        </p:nvSpPr>
        <p:spPr>
          <a:xfrm>
            <a:off x="4692929" y="3269209"/>
            <a:ext cx="40924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  <a:hlinkClick r:id="rId6"/>
              </a:rPr>
              <a:t>https://www.elmhurst.edu/blog/thomas-bayes/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01708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itle 1"/>
          <p:cNvSpPr txBox="1">
            <a:spLocks/>
          </p:cNvSpPr>
          <p:nvPr/>
        </p:nvSpPr>
        <p:spPr>
          <a:xfrm>
            <a:off x="1090910" y="267441"/>
            <a:ext cx="7424440" cy="57336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>
                <a:solidFill>
                  <a:srgbClr val="4472C4">
                    <a:lumMod val="50000"/>
                  </a:srgb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Bayes’ Rule: A Simple Example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436B49-3D95-41E5-A737-E7601C9511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A61AD37-BF6F-5646-9A3D-201F9C169714}"/>
                  </a:ext>
                </a:extLst>
              </p:cNvPr>
              <p:cNvSpPr txBox="1"/>
              <p:nvPr/>
            </p:nvSpPr>
            <p:spPr>
              <a:xfrm>
                <a:off x="724197" y="1168943"/>
                <a:ext cx="8232234" cy="50697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defTabSz="914400">
                  <a:lnSpc>
                    <a:spcPct val="150000"/>
                  </a:lnSpc>
                  <a:defRPr/>
                </a:pPr>
                <a:r>
                  <a:rPr lang="en-US" sz="2000" b="1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Question:</a:t>
                </a:r>
              </a:p>
              <a:p>
                <a:pPr marL="342900" lvl="0" indent="-342900" defTabSz="914400">
                  <a:lnSpc>
                    <a:spcPct val="150000"/>
                  </a:lnSpc>
                  <a:buFont typeface="Arial" panose="020B0604020202020204" pitchFamily="34" charset="0"/>
                  <a:buChar char="•"/>
                  <a:defRPr/>
                </a:pPr>
                <a:r>
                  <a:rPr lang="en-US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40% of all rainy days have cloudy mornings. </a:t>
                </a:r>
              </a:p>
              <a:p>
                <a:pPr marL="342900" lvl="0" indent="-342900" defTabSz="914400">
                  <a:lnSpc>
                    <a:spcPct val="150000"/>
                  </a:lnSpc>
                  <a:buFont typeface="Arial" panose="020B0604020202020204" pitchFamily="34" charset="0"/>
                  <a:buChar char="•"/>
                  <a:defRPr/>
                </a:pPr>
                <a:r>
                  <a:rPr lang="en-US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In City X, probability of rainy days 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0.1</m:t>
                    </m:r>
                  </m:oMath>
                </a14:m>
                <a:r>
                  <a:rPr lang="en-US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.    </a:t>
                </a:r>
              </a:p>
              <a:p>
                <a:pPr marL="342900" lvl="0" indent="-342900" defTabSz="914400">
                  <a:lnSpc>
                    <a:spcPct val="150000"/>
                  </a:lnSpc>
                  <a:buFont typeface="Arial" panose="020B0604020202020204" pitchFamily="34" charset="0"/>
                  <a:buChar char="•"/>
                  <a:defRPr/>
                </a:pPr>
                <a:r>
                  <a:rPr lang="en-US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In City X, probability of cloudy mornings 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0.2</m:t>
                    </m:r>
                  </m:oMath>
                </a14:m>
                <a:r>
                  <a:rPr lang="en-US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. </a:t>
                </a:r>
              </a:p>
              <a:p>
                <a:pPr marL="342900" lvl="0" indent="-342900" defTabSz="914400">
                  <a:lnSpc>
                    <a:spcPct val="150000"/>
                  </a:lnSpc>
                  <a:buFont typeface="Arial" panose="020B0604020202020204" pitchFamily="34" charset="0"/>
                  <a:buChar char="•"/>
                  <a:defRPr/>
                </a:pPr>
                <a:r>
                  <a:rPr lang="en-US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This morning in City X is cloudy, what’s the probability of rain?   </a:t>
                </a:r>
              </a:p>
              <a:p>
                <a:pPr lvl="0" defTabSz="914400">
                  <a:lnSpc>
                    <a:spcPct val="150000"/>
                  </a:lnSpc>
                  <a:defRPr/>
                </a:pPr>
                <a:endParaRPr kumimoji="0" lang="en-US" sz="200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lvl="0" defTabSz="914400">
                  <a:lnSpc>
                    <a:spcPct val="150000"/>
                  </a:lnSpc>
                  <a:defRPr/>
                </a:pPr>
                <a:r>
                  <a:rPr lang="en-US" sz="2000" b="1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Solution:</a:t>
                </a:r>
              </a:p>
              <a:p>
                <a:pPr marL="342900" lvl="0" indent="-342900" defTabSz="914400">
                  <a:lnSpc>
                    <a:spcPct val="150000"/>
                  </a:lnSpc>
                  <a:buFont typeface="Arial" panose="020B0604020202020204" pitchFamily="34" charset="0"/>
                  <a:buChar char="•"/>
                  <a:defRPr/>
                </a:pPr>
                <a:r>
                  <a:rPr lang="en-US" dirty="0">
                    <a:solidFill>
                      <a:srgbClr val="FA0ABB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Event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1">
                        <a:solidFill>
                          <a:srgbClr val="FA0ABB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A</m:t>
                    </m:r>
                  </m:oMath>
                </a14:m>
                <a:r>
                  <a:rPr lang="en-US" dirty="0">
                    <a:solidFill>
                      <a:srgbClr val="FA0ABB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 = “rain”</a:t>
                </a:r>
              </a:p>
              <a:p>
                <a:pPr marL="342900" lvl="0" indent="-342900" defTabSz="914400">
                  <a:lnSpc>
                    <a:spcPct val="150000"/>
                  </a:lnSpc>
                  <a:buFont typeface="Arial" panose="020B0604020202020204" pitchFamily="34" charset="0"/>
                  <a:buChar char="•"/>
                  <a:defRPr/>
                </a:pPr>
                <a:r>
                  <a:rPr kumimoji="0" lang="en-US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Segoe UI" panose="020B0502040204020203" pitchFamily="34" charset="0"/>
                    <a:cs typeface="Segoe UI" panose="020B0502040204020203" pitchFamily="34" charset="0"/>
                  </a:rPr>
                  <a:t>Event </a:t>
                </a:r>
                <a14:m>
                  <m:oMath xmlns:m="http://schemas.openxmlformats.org/officeDocument/2006/math">
                    <m:r>
                      <a:rPr kumimoji="0" lang="en-US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𝐵</m:t>
                    </m:r>
                  </m:oMath>
                </a14:m>
                <a:r>
                  <a:rPr kumimoji="0" lang="en-US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Segoe UI" panose="020B0502040204020203" pitchFamily="34" charset="0"/>
                    <a:cs typeface="Segoe UI" panose="020B0502040204020203" pitchFamily="34" charset="0"/>
                  </a:rPr>
                  <a:t> = “cloudy</a:t>
                </a:r>
                <a:r>
                  <a:rPr kumimoji="0" lang="en-US" i="0" u="none" strike="noStrike" kern="1200" cap="none" spc="0" normalizeH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Segoe UI" panose="020B0502040204020203" pitchFamily="34" charset="0"/>
                    <a:cs typeface="Segoe UI" panose="020B0502040204020203" pitchFamily="34" charset="0"/>
                  </a:rPr>
                  <a:t> morning”</a:t>
                </a:r>
              </a:p>
              <a:p>
                <a:pPr marL="342900" indent="-342900" defTabSz="914400">
                  <a:lnSpc>
                    <a:spcPct val="150000"/>
                  </a:lnSpc>
                  <a:buFont typeface="Arial" panose="020B0604020202020204" pitchFamily="34" charset="0"/>
                  <a:buChar char="•"/>
                  <a:defRPr/>
                </a:pPr>
                <a14:m>
                  <m:oMath xmlns:m="http://schemas.openxmlformats.org/officeDocument/2006/math">
                    <m:r>
                      <a:rPr lang="en-US" sz="2000" b="0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2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FA0ABB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e>
                        <m:r>
                          <a:rPr lang="en-US" sz="20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sz="2000" b="0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sz="2000" b="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smtClean="0">
                            <a:solidFill>
                              <a:srgbClr val="FA0ABB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2000" b="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)∙</m:t>
                        </m:r>
                        <m:r>
                          <a:rPr lang="en-US" sz="2000" b="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  <m:r>
                          <a:rPr lang="en-US" sz="2000" b="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  <m:r>
                          <a:rPr lang="en-US" sz="2000" b="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en-US" sz="2000" b="0" i="1" smtClean="0">
                            <a:solidFill>
                              <a:srgbClr val="FA0ABB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  <m:r>
                          <a:rPr lang="en-US" sz="2000" b="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2000" b="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sz="2000" b="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sz="2000" b="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US" sz="20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0.1⋅0.4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0.2</m:t>
                        </m:r>
                      </m:den>
                    </m:f>
                    <m:r>
                      <a:rPr lang="en-US" sz="20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=0.2</m:t>
                    </m:r>
                  </m:oMath>
                </a14:m>
                <a:r>
                  <a:rPr lang="en-US" noProof="0" dirty="0">
                    <a:solidFill>
                      <a:srgbClr val="002060"/>
                    </a:solidFill>
                  </a:rPr>
                  <a:t> </a:t>
                </a:r>
                <a:endParaRPr kumimoji="0" lang="en-US" i="0" u="none" strike="noStrike" kern="1200" cap="none" spc="0" normalizeH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lvl="0" defTabSz="914400">
                  <a:lnSpc>
                    <a:spcPct val="150000"/>
                  </a:lnSpc>
                  <a:defRPr/>
                </a:pPr>
                <a:endParaRPr kumimoji="0" lang="en-US" i="0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A61AD37-BF6F-5646-9A3D-201F9C1697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197" y="1168943"/>
                <a:ext cx="8232234" cy="5069721"/>
              </a:xfrm>
              <a:prstGeom prst="rect">
                <a:avLst/>
              </a:prstGeom>
              <a:blipFill>
                <a:blip r:embed="rId3"/>
                <a:stretch>
                  <a:fillRect l="-9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CF4DA54-1EDF-2A48-954F-0E69B8872EFD}"/>
                  </a:ext>
                </a:extLst>
              </p:cNvPr>
              <p:cNvSpPr txBox="1"/>
              <p:nvPr/>
            </p:nvSpPr>
            <p:spPr>
              <a:xfrm>
                <a:off x="5682029" y="1699847"/>
                <a:ext cx="15518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𝑝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𝐵</m:t>
                          </m:r>
                        </m:e>
                        <m:e>
                          <m:r>
                            <a:rPr lang="en-US" i="1">
                              <a:solidFill>
                                <a:srgbClr val="FA0ABB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𝐴</m:t>
                          </m:r>
                        </m:e>
                      </m:d>
                      <m:r>
                        <a:rPr lang="en-US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=0.4</m:t>
                      </m:r>
                    </m:oMath>
                  </m:oMathPara>
                </a14:m>
                <a:endParaRPr lang="en-US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CF4DA54-1EDF-2A48-954F-0E69B8872E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2029" y="1699847"/>
                <a:ext cx="1551842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5CFA773-2011-C045-AE7D-3B639547CF85}"/>
                  </a:ext>
                </a:extLst>
              </p:cNvPr>
              <p:cNvSpPr txBox="1"/>
              <p:nvPr/>
            </p:nvSpPr>
            <p:spPr>
              <a:xfrm>
                <a:off x="5387487" y="2108651"/>
                <a:ext cx="15518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𝑝</m:t>
                      </m:r>
                      <m:r>
                        <a:rPr lang="en-US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(</m:t>
                      </m:r>
                      <m:r>
                        <a:rPr lang="en-US" i="1">
                          <a:solidFill>
                            <a:srgbClr val="FA0ABB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𝐴</m:t>
                      </m:r>
                      <m:r>
                        <a:rPr lang="en-US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)=0.1</m:t>
                      </m:r>
                    </m:oMath>
                  </m:oMathPara>
                </a14:m>
                <a:endParaRPr lang="en-US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5CFA773-2011-C045-AE7D-3B639547CF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7487" y="2108651"/>
                <a:ext cx="1551842" cy="369332"/>
              </a:xfrm>
              <a:prstGeom prst="rect">
                <a:avLst/>
              </a:prstGeom>
              <a:blipFill>
                <a:blip r:embed="rId5"/>
                <a:stretch>
                  <a:fillRect b="-206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2D1A30F-3D7A-2B41-A81A-129CC98A8875}"/>
                  </a:ext>
                </a:extLst>
              </p:cNvPr>
              <p:cNvSpPr txBox="1"/>
              <p:nvPr/>
            </p:nvSpPr>
            <p:spPr>
              <a:xfrm>
                <a:off x="5811717" y="2430672"/>
                <a:ext cx="1551842" cy="5078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defTabSz="914400">
                  <a:lnSpc>
                    <a:spcPct val="150000"/>
                  </a:lnSpc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𝑝</m:t>
                      </m:r>
                      <m:r>
                        <a:rPr lang="en-US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(</m:t>
                      </m:r>
                      <m:r>
                        <a:rPr lang="en-US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𝐵</m:t>
                      </m:r>
                      <m:r>
                        <a:rPr lang="en-US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)=0.2</m:t>
                      </m:r>
                    </m:oMath>
                  </m:oMathPara>
                </a14:m>
                <a:endParaRPr lang="en-US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2D1A30F-3D7A-2B41-A81A-129CC98A88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1717" y="2430672"/>
                <a:ext cx="1551842" cy="5078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DCC358A-A1E7-9E45-BF10-50C8F0AEA57F}"/>
                  </a:ext>
                </a:extLst>
              </p:cNvPr>
              <p:cNvSpPr txBox="1"/>
              <p:nvPr/>
            </p:nvSpPr>
            <p:spPr>
              <a:xfrm>
                <a:off x="7351836" y="2837444"/>
                <a:ext cx="1551842" cy="5078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defTabSz="914400">
                  <a:lnSpc>
                    <a:spcPct val="150000"/>
                  </a:lnSpc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𝑝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FA0ABB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𝐴</m:t>
                          </m:r>
                        </m:e>
                        <m:e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𝐵</m:t>
                          </m:r>
                        </m:e>
                      </m:d>
                      <m:r>
                        <a:rPr lang="en-US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 ?</m:t>
                      </m:r>
                    </m:oMath>
                  </m:oMathPara>
                </a14:m>
                <a:endParaRPr lang="en-US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DCC358A-A1E7-9E45-BF10-50C8F0AEA5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1836" y="2837444"/>
                <a:ext cx="1551842" cy="507831"/>
              </a:xfrm>
              <a:prstGeom prst="rect">
                <a:avLst/>
              </a:prstGeom>
              <a:blipFill>
                <a:blip r:embed="rId7"/>
                <a:stretch>
                  <a:fillRect b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17168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  <p:bldP spid="13" grpId="0"/>
      <p:bldP spid="14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52047</TotalTime>
  <Words>2495</Words>
  <Application>Microsoft Macintosh PowerPoint</Application>
  <PresentationFormat>On-screen Show (4:3)</PresentationFormat>
  <Paragraphs>567</Paragraphs>
  <Slides>47</Slides>
  <Notes>38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3" baseType="lpstr">
      <vt:lpstr>Arial</vt:lpstr>
      <vt:lpstr>Calibri</vt:lpstr>
      <vt:lpstr>Calibri Light</vt:lpstr>
      <vt:lpstr>Cambria Math</vt:lpstr>
      <vt:lpstr>Segoe UI</vt:lpstr>
      <vt:lpstr>Office Theme</vt:lpstr>
      <vt:lpstr>Introduction to Bayesian Analysis</vt:lpstr>
      <vt:lpstr>Section I.  The Bayesian Paradigm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Section II.  Bayesian Parameter Estimation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Section III.  Computer Model Emulation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SimonLenovo</dc:creator>
  <cp:lastModifiedBy>Ji Yi</cp:lastModifiedBy>
  <cp:revision>1717</cp:revision>
  <dcterms:created xsi:type="dcterms:W3CDTF">2016-10-24T17:24:36Z</dcterms:created>
  <dcterms:modified xsi:type="dcterms:W3CDTF">2022-07-29T16:04:43Z</dcterms:modified>
</cp:coreProperties>
</file>